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3"/>
  </p:notesMasterIdLst>
  <p:sldIdLst>
    <p:sldId id="259" r:id="rId3"/>
    <p:sldId id="260" r:id="rId4"/>
    <p:sldId id="257" r:id="rId5"/>
    <p:sldId id="258" r:id="rId6"/>
    <p:sldId id="261" r:id="rId7"/>
    <p:sldId id="278" r:id="rId8"/>
    <p:sldId id="279" r:id="rId9"/>
    <p:sldId id="290" r:id="rId10"/>
    <p:sldId id="289" r:id="rId11"/>
    <p:sldId id="288" r:id="rId12"/>
    <p:sldId id="287" r:id="rId13"/>
    <p:sldId id="280" r:id="rId14"/>
    <p:sldId id="282" r:id="rId15"/>
    <p:sldId id="267" r:id="rId16"/>
    <p:sldId id="268" r:id="rId17"/>
    <p:sldId id="274" r:id="rId18"/>
    <p:sldId id="269" r:id="rId19"/>
    <p:sldId id="270" r:id="rId20"/>
    <p:sldId id="271" r:id="rId21"/>
    <p:sldId id="272" r:id="rId22"/>
    <p:sldId id="273" r:id="rId23"/>
    <p:sldId id="275" r:id="rId24"/>
    <p:sldId id="276" r:id="rId25"/>
    <p:sldId id="286" r:id="rId26"/>
    <p:sldId id="285" r:id="rId27"/>
    <p:sldId id="291" r:id="rId28"/>
    <p:sldId id="281" r:id="rId29"/>
    <p:sldId id="283" r:id="rId30"/>
    <p:sldId id="284" r:id="rId31"/>
    <p:sldId id="29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F798"/>
    <a:srgbClr val="7FF9B0"/>
    <a:srgbClr val="48DCCD"/>
    <a:srgbClr val="DC2E8C"/>
    <a:srgbClr val="C7352E"/>
    <a:srgbClr val="FF870F"/>
    <a:srgbClr val="43C733"/>
    <a:srgbClr val="56E2A6"/>
    <a:srgbClr val="31DC85"/>
    <a:srgbClr val="50DC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40" autoAdjust="0"/>
  </p:normalViewPr>
  <p:slideViewPr>
    <p:cSldViewPr snapToGrid="0" snapToObjects="1">
      <p:cViewPr>
        <p:scale>
          <a:sx n="66" d="100"/>
          <a:sy n="66" d="100"/>
        </p:scale>
        <p:origin x="780"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D53A2-06A2-C84D-AFD1-BEA017DD596C}" type="datetimeFigureOut">
              <a:rPr lang="en-US" smtClean="0"/>
              <a:t>6/11/2014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F5B45F-7C91-9A4B-A8DF-AC861F047786}" type="slidenum">
              <a:rPr lang="en-US" smtClean="0"/>
              <a:t>‹#›</a:t>
            </a:fld>
            <a:endParaRPr lang="en-US"/>
          </a:p>
        </p:txBody>
      </p:sp>
    </p:spTree>
    <p:extLst>
      <p:ext uri="{BB962C8B-B14F-4D97-AF65-F5344CB8AC3E}">
        <p14:creationId xmlns:p14="http://schemas.microsoft.com/office/powerpoint/2010/main" val="617710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Darker shade on the far right</a:t>
            </a:r>
          </a:p>
          <a:p>
            <a:r>
              <a:rPr lang="en-US" dirty="0" smtClean="0"/>
              <a:t>RGB:</a:t>
            </a:r>
            <a:r>
              <a:rPr lang="en-US" baseline="0" dirty="0" smtClean="0"/>
              <a:t> R147, G230, B91</a:t>
            </a:r>
          </a:p>
          <a:p>
            <a:r>
              <a:rPr lang="en-US" baseline="0" dirty="0" smtClean="0"/>
              <a:t>HSV: H96, S60, V90</a:t>
            </a:r>
          </a:p>
          <a:p>
            <a:r>
              <a:rPr lang="en-US" b="1" baseline="0" dirty="0" smtClean="0"/>
              <a:t>#93E65B</a:t>
            </a:r>
            <a:endParaRPr lang="en-US" baseline="0" dirty="0" smtClean="0"/>
          </a:p>
          <a:p>
            <a:r>
              <a:rPr lang="en-US" baseline="0" dirty="0" smtClean="0"/>
              <a:t>For lighter shade on the far left</a:t>
            </a:r>
          </a:p>
          <a:p>
            <a:r>
              <a:rPr lang="en-US" baseline="0" dirty="0" smtClean="0"/>
              <a:t>RGB: R188, G226, B163</a:t>
            </a:r>
          </a:p>
          <a:p>
            <a:r>
              <a:rPr lang="en-US" baseline="0" dirty="0" smtClean="0"/>
              <a:t>HSV: H96, S28, V89</a:t>
            </a:r>
          </a:p>
          <a:p>
            <a:r>
              <a:rPr lang="en-US" b="1" baseline="0" dirty="0" smtClean="0"/>
              <a:t>#BCE2A3</a:t>
            </a:r>
            <a:endParaRPr lang="en-US" b="1" dirty="0"/>
          </a:p>
        </p:txBody>
      </p:sp>
      <p:sp>
        <p:nvSpPr>
          <p:cNvPr id="4" name="Slide Number Placeholder 3"/>
          <p:cNvSpPr>
            <a:spLocks noGrp="1"/>
          </p:cNvSpPr>
          <p:nvPr>
            <p:ph type="sldNum" sz="quarter" idx="10"/>
          </p:nvPr>
        </p:nvSpPr>
        <p:spPr/>
        <p:txBody>
          <a:bodyPr/>
          <a:lstStyle/>
          <a:p>
            <a:fld id="{EBF5B45F-7C91-9A4B-A8DF-AC861F047786}" type="slidenum">
              <a:rPr lang="en-US" smtClean="0"/>
              <a:t>4</a:t>
            </a:fld>
            <a:endParaRPr lang="en-US"/>
          </a:p>
        </p:txBody>
      </p:sp>
    </p:spTree>
    <p:extLst>
      <p:ext uri="{BB962C8B-B14F-4D97-AF65-F5344CB8AC3E}">
        <p14:creationId xmlns:p14="http://schemas.microsoft.com/office/powerpoint/2010/main" val="93171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that can be shown at any point (possibly</a:t>
            </a:r>
            <a:r>
              <a:rPr lang="en-US" baseline="0" dirty="0" smtClean="0"/>
              <a:t> after the Nucleus/Nucleolus/Ribosome sequence of slides to help the children understand a little bit more about how cells divide and why all of the information inside of the nucleus is so important to the cell’s well-being. </a:t>
            </a:r>
            <a:endParaRPr lang="en-US" dirty="0"/>
          </a:p>
        </p:txBody>
      </p:sp>
      <p:sp>
        <p:nvSpPr>
          <p:cNvPr id="4" name="Slide Number Placeholder 3"/>
          <p:cNvSpPr>
            <a:spLocks noGrp="1"/>
          </p:cNvSpPr>
          <p:nvPr>
            <p:ph type="sldNum" sz="quarter" idx="10"/>
          </p:nvPr>
        </p:nvSpPr>
        <p:spPr/>
        <p:txBody>
          <a:bodyPr/>
          <a:lstStyle/>
          <a:p>
            <a:fld id="{EBF5B45F-7C91-9A4B-A8DF-AC861F047786}" type="slidenum">
              <a:rPr lang="en-US" smtClean="0"/>
              <a:t>24</a:t>
            </a:fld>
            <a:endParaRPr lang="en-US"/>
          </a:p>
        </p:txBody>
      </p:sp>
    </p:spTree>
    <p:extLst>
      <p:ext uri="{BB962C8B-B14F-4D97-AF65-F5344CB8AC3E}">
        <p14:creationId xmlns:p14="http://schemas.microsoft.com/office/powerpoint/2010/main" val="3069988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6/11/2014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52322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752646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1273232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550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8" name="Footer Placeholder 7"/>
          <p:cNvSpPr>
            <a:spLocks noGrp="1"/>
          </p:cNvSpPr>
          <p:nvPr>
            <p:ph type="ftr" sz="quarter" idx="11"/>
          </p:nvPr>
        </p:nvSpPr>
        <p:spPr/>
        <p:txBody>
          <a:bodyPr/>
          <a:lstStyle/>
          <a:p>
            <a:endParaRPr lang="en-US">
              <a:latin typeface="Franklin Gothic Book"/>
            </a:endParaRPr>
          </a:p>
        </p:txBody>
      </p:sp>
      <p:sp>
        <p:nvSpPr>
          <p:cNvPr id="9" name="Slide Number Placeholder 8"/>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49135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4" name="Footer Placeholder 3"/>
          <p:cNvSpPr>
            <a:spLocks noGrp="1"/>
          </p:cNvSpPr>
          <p:nvPr>
            <p:ph type="ftr" sz="quarter" idx="11"/>
          </p:nvPr>
        </p:nvSpPr>
        <p:spPr/>
        <p:txBody>
          <a:bodyPr/>
          <a:lstStyle/>
          <a:p>
            <a:endParaRPr lang="en-US">
              <a:latin typeface="Franklin Gothic Book"/>
            </a:endParaRPr>
          </a:p>
        </p:txBody>
      </p:sp>
      <p:sp>
        <p:nvSpPr>
          <p:cNvPr id="5" name="Slide Number Placeholder 4"/>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141622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3" name="Footer Placeholder 2"/>
          <p:cNvSpPr>
            <a:spLocks noGrp="1"/>
          </p:cNvSpPr>
          <p:nvPr>
            <p:ph type="ftr" sz="quarter" idx="11"/>
          </p:nvPr>
        </p:nvSpPr>
        <p:spPr/>
        <p:txBody>
          <a:bodyPr/>
          <a:lstStyle/>
          <a:p>
            <a:endParaRPr lang="en-US">
              <a:latin typeface="Franklin Gothic Book"/>
            </a:endParaRPr>
          </a:p>
        </p:txBody>
      </p:sp>
      <p:sp>
        <p:nvSpPr>
          <p:cNvPr id="4" name="Slide Number Placeholder 3"/>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8577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Franklin Gothic Book"/>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solidFill>
                <a:srgbClr val="434342"/>
              </a:solidFill>
              <a:latin typeface="Franklin Gothic Book"/>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B9F54F3-7277-5A42-BFB6-7CC7E71D4D13}" type="slidenum">
              <a:rPr lang="en-US" smtClean="0">
                <a:solidFill>
                  <a:srgbClr val="434342"/>
                </a:solidFill>
                <a:latin typeface="Franklin Gothic Book"/>
              </a:rPr>
              <a:pPr/>
              <a:t>‹#›</a:t>
            </a:fld>
            <a:endParaRPr lang="en-US">
              <a:solidFill>
                <a:srgbClr val="434342"/>
              </a:solidFill>
              <a:latin typeface="Franklin Gothic Book"/>
            </a:endParaRPr>
          </a:p>
        </p:txBody>
      </p:sp>
    </p:spTree>
    <p:extLst>
      <p:ext uri="{BB962C8B-B14F-4D97-AF65-F5344CB8AC3E}">
        <p14:creationId xmlns:p14="http://schemas.microsoft.com/office/powerpoint/2010/main" val="2316159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87345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961591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373680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F67F6B-457E-C245-ACAD-FB1AE6EC0762}" type="datetimeFigureOut">
              <a:rPr lang="en-US" smtClean="0"/>
              <a:t>6/11/2014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3F67F6B-457E-C245-ACAD-FB1AE6EC0762}" type="datetimeFigureOut">
              <a:rPr lang="en-US" smtClean="0"/>
              <a:t>6/11/2014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3F67F6B-457E-C245-ACAD-FB1AE6EC0762}" type="datetimeFigureOut">
              <a:rPr lang="en-US" smtClean="0"/>
              <a:t>6/11/2014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3F67F6B-457E-C245-ACAD-FB1AE6EC0762}" type="datetimeFigureOut">
              <a:rPr lang="en-US" smtClean="0"/>
              <a:t>6/11/2014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67F6B-457E-C245-ACAD-FB1AE6EC0762}" type="datetimeFigureOut">
              <a:rPr lang="en-US" smtClean="0"/>
              <a:t>6/11/2014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F67F6B-457E-C245-ACAD-FB1AE6EC0762}" type="datetimeFigureOut">
              <a:rPr lang="en-US" smtClean="0"/>
              <a:t>6/11/2014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6CB96-9FB0-6B4B-9B8A-6563A6B380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3F67F6B-457E-C245-ACAD-FB1AE6EC0762}" type="datetimeFigureOut">
              <a:rPr lang="en-US" smtClean="0"/>
              <a:t>6/11/2014</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0316CB96-9FB0-6B4B-9B8A-6563A6B380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Franklin Gothic Book"/>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A4FBBB-6669-7D46-B1B6-2CCA78C1A0A3}" type="datetimeFigureOut">
              <a:rPr lang="en-US" smtClean="0">
                <a:latin typeface="Franklin Gothic Book"/>
              </a:rPr>
              <a:pPr/>
              <a:t>6/11/2014</a:t>
            </a:fld>
            <a:endParaRPr lang="en-US">
              <a:latin typeface="Franklin Gothic Book"/>
            </a:endParaRPr>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latin typeface="Franklin Gothic Book"/>
            </a:endParaRPr>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B9F54F3-7277-5A42-BFB6-7CC7E71D4D13}" type="slidenum">
              <a:rPr lang="en-US" smtClean="0">
                <a:latin typeface="Franklin Gothic Book"/>
              </a:rPr>
              <a:pPr/>
              <a:t>‹#›</a:t>
            </a:fld>
            <a:endParaRPr lang="en-US">
              <a:latin typeface="Franklin Gothic Book"/>
            </a:endParaRPr>
          </a:p>
        </p:txBody>
      </p:sp>
    </p:spTree>
    <p:extLst>
      <p:ext uri="{BB962C8B-B14F-4D97-AF65-F5344CB8AC3E}">
        <p14:creationId xmlns:p14="http://schemas.microsoft.com/office/powerpoint/2010/main" val="21362170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bio.davidson.edu/people/kabernd/berndcv/lab/epithelialinfoweb/index.html" TargetMode="External"/><Relationship Id="rId2" Type="http://schemas.openxmlformats.org/officeDocument/2006/relationships/hyperlink" Target="http://www.britannica.com/EBchecked/topic/132995/connective-tissue" TargetMode="External"/><Relationship Id="rId1" Type="http://schemas.openxmlformats.org/officeDocument/2006/relationships/slideLayout" Target="../slideLayouts/slideLayout2.xml"/><Relationship Id="rId4" Type="http://schemas.openxmlformats.org/officeDocument/2006/relationships/hyperlink" Target="http://www.botany.uwc.ac.za/sci_ed/grade10/mammal/nervous.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ng ani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30" y="0"/>
            <a:ext cx="3810000" cy="3492500"/>
          </a:xfrm>
          <a:prstGeom prst="rect">
            <a:avLst/>
          </a:prstGeom>
        </p:spPr>
      </p:pic>
      <p:sp>
        <p:nvSpPr>
          <p:cNvPr id="4" name="Explosion 1 3"/>
          <p:cNvSpPr/>
          <p:nvPr/>
        </p:nvSpPr>
        <p:spPr>
          <a:xfrm rot="961705">
            <a:off x="2970925" y="433430"/>
            <a:ext cx="6062630" cy="4460484"/>
          </a:xfrm>
          <a:prstGeom prst="irregularSeal1">
            <a:avLst/>
          </a:prstGeom>
          <a:solidFill>
            <a:srgbClr val="A53333"/>
          </a:solidFill>
          <a:ln/>
        </p:spPr>
        <p:style>
          <a:lnRef idx="0">
            <a:schemeClr val="accent4"/>
          </a:lnRef>
          <a:fillRef idx="3">
            <a:schemeClr val="accent4"/>
          </a:fillRef>
          <a:effectRef idx="3">
            <a:schemeClr val="accent4"/>
          </a:effectRef>
          <a:fontRef idx="minor">
            <a:schemeClr val="lt1"/>
          </a:fontRef>
        </p:style>
        <p:txBody>
          <a:bodyPr/>
          <a:lstStyle/>
          <a:p>
            <a:endParaRPr lang="en-US">
              <a:solidFill>
                <a:srgbClr val="FFFFFF"/>
              </a:solidFill>
              <a:latin typeface="Franklin Gothic Book"/>
            </a:endParaRPr>
          </a:p>
        </p:txBody>
      </p:sp>
      <p:sp>
        <p:nvSpPr>
          <p:cNvPr id="2" name="Title 1"/>
          <p:cNvSpPr>
            <a:spLocks noGrp="1"/>
          </p:cNvSpPr>
          <p:nvPr>
            <p:ph type="ctrTitle"/>
          </p:nvPr>
        </p:nvSpPr>
        <p:spPr>
          <a:xfrm rot="798773">
            <a:off x="4501623" y="1900578"/>
            <a:ext cx="5046496" cy="1778326"/>
          </a:xfrm>
        </p:spPr>
        <p:txBody>
          <a:bodyPr>
            <a:normAutofit/>
          </a:bodyPr>
          <a:lstStyle/>
          <a:p>
            <a:r>
              <a:rPr lang="en-US" sz="10500" dirty="0" smtClean="0">
                <a:solidFill>
                  <a:schemeClr val="bg1"/>
                </a:solidFill>
                <a:latin typeface="Bernard MT Condensed"/>
                <a:cs typeface="Bernard MT Condensed"/>
              </a:rPr>
              <a:t>CELLS</a:t>
            </a:r>
            <a:endParaRPr lang="en-US" sz="10500" dirty="0">
              <a:solidFill>
                <a:schemeClr val="bg1"/>
              </a:solidFill>
              <a:latin typeface="Bernard MT Condensed"/>
              <a:cs typeface="Bernard MT Condensed"/>
            </a:endParaRPr>
          </a:p>
        </p:txBody>
      </p:sp>
      <p:pic>
        <p:nvPicPr>
          <p:cNvPr id="6" name="Picture 5" descr="png 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02783">
            <a:off x="163339" y="2384000"/>
            <a:ext cx="4619253" cy="4580217"/>
          </a:xfrm>
          <a:prstGeom prst="rect">
            <a:avLst/>
          </a:prstGeom>
        </p:spPr>
      </p:pic>
      <p:sp>
        <p:nvSpPr>
          <p:cNvPr id="7" name="TextBox 6"/>
          <p:cNvSpPr txBox="1"/>
          <p:nvPr/>
        </p:nvSpPr>
        <p:spPr>
          <a:xfrm>
            <a:off x="4922257" y="4905538"/>
            <a:ext cx="3991900" cy="1477328"/>
          </a:xfrm>
          <a:prstGeom prst="rect">
            <a:avLst/>
          </a:prstGeom>
          <a:noFill/>
        </p:spPr>
        <p:txBody>
          <a:bodyPr wrap="square" rtlCol="0">
            <a:spAutoFit/>
          </a:bodyPr>
          <a:lstStyle/>
          <a:p>
            <a:pPr algn="ctr"/>
            <a:r>
              <a:rPr lang="en-US" sz="3000" dirty="0">
                <a:solidFill>
                  <a:srgbClr val="FFFFFF"/>
                </a:solidFill>
                <a:latin typeface="American Typewriter"/>
                <a:cs typeface="American Typewriter"/>
              </a:rPr>
              <a:t>Our Very Big World is Made from Very Little Helpers!</a:t>
            </a:r>
          </a:p>
        </p:txBody>
      </p:sp>
    </p:spTree>
    <p:extLst>
      <p:ext uri="{BB962C8B-B14F-4D97-AF65-F5344CB8AC3E}">
        <p14:creationId xmlns:p14="http://schemas.microsoft.com/office/powerpoint/2010/main" val="609948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6633" y="822361"/>
            <a:ext cx="4572000" cy="2585323"/>
          </a:xfrm>
          <a:prstGeom prst="rect">
            <a:avLst/>
          </a:prstGeom>
        </p:spPr>
        <p:txBody>
          <a:bodyPr>
            <a:spAutoFit/>
          </a:bodyPr>
          <a:lstStyle/>
          <a:p>
            <a:pPr marL="285750" indent="-285750">
              <a:buFont typeface="Arial"/>
              <a:buChar char="•"/>
            </a:pPr>
            <a:r>
              <a:rPr lang="en-US" b="1" dirty="0">
                <a:solidFill>
                  <a:srgbClr val="7E3DB2"/>
                </a:solidFill>
              </a:rPr>
              <a:t>Connective tissue</a:t>
            </a:r>
            <a:r>
              <a:rPr lang="en-US" dirty="0"/>
              <a:t>: </a:t>
            </a:r>
            <a:r>
              <a:rPr lang="en-US" dirty="0" smtClean="0"/>
              <a:t>Diverse group of tissues where all cells have abundant extracellular material.</a:t>
            </a:r>
          </a:p>
          <a:p>
            <a:pPr marL="285750" indent="-285750">
              <a:buFont typeface="Arial"/>
              <a:buChar char="•"/>
            </a:pPr>
            <a:r>
              <a:rPr lang="en-US" dirty="0" smtClean="0"/>
              <a:t>Connective Tissues are used to bind structures together, form a framework and support for organs and body, store fat, transport substances, protect against disease, and help repair tissue damage.</a:t>
            </a:r>
            <a:endParaRPr lang="en-US" dirty="0"/>
          </a:p>
        </p:txBody>
      </p:sp>
      <p:grpSp>
        <p:nvGrpSpPr>
          <p:cNvPr id="9" name="Group 8"/>
          <p:cNvGrpSpPr/>
          <p:nvPr/>
        </p:nvGrpSpPr>
        <p:grpSpPr>
          <a:xfrm>
            <a:off x="2307230" y="1448205"/>
            <a:ext cx="6604000" cy="5261479"/>
            <a:chOff x="2307230" y="1448205"/>
            <a:chExt cx="6604000" cy="5261479"/>
          </a:xfrm>
        </p:grpSpPr>
        <p:grpSp>
          <p:nvGrpSpPr>
            <p:cNvPr id="7" name="Group 6"/>
            <p:cNvGrpSpPr/>
            <p:nvPr/>
          </p:nvGrpSpPr>
          <p:grpSpPr>
            <a:xfrm>
              <a:off x="2307230" y="3407684"/>
              <a:ext cx="6604000" cy="3302000"/>
              <a:chOff x="1420125" y="3007014"/>
              <a:chExt cx="6604000" cy="330200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3007014"/>
                <a:ext cx="6604000" cy="16510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0125" y="4658014"/>
                <a:ext cx="6604000" cy="1651000"/>
              </a:xfrm>
              <a:prstGeom prst="rect">
                <a:avLst/>
              </a:prstGeom>
            </p:spPr>
          </p:pic>
        </p:grpSp>
        <p:pic>
          <p:nvPicPr>
            <p:cNvPr id="8" name="Picture 7" descr="areolar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465" y="1448205"/>
              <a:ext cx="2172680" cy="160846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679131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0" y="334273"/>
            <a:ext cx="4541531" cy="1562995"/>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grpSp>
        <p:nvGrpSpPr>
          <p:cNvPr id="9" name="Group 8"/>
          <p:cNvGrpSpPr/>
          <p:nvPr/>
        </p:nvGrpSpPr>
        <p:grpSpPr>
          <a:xfrm>
            <a:off x="3316406" y="2602629"/>
            <a:ext cx="5402772" cy="4153391"/>
            <a:chOff x="3316406" y="2602629"/>
            <a:chExt cx="5402772" cy="4153391"/>
          </a:xfrm>
        </p:grpSpPr>
        <p:pic>
          <p:nvPicPr>
            <p:cNvPr id="5" name="Picture 4" descr="Epithelium 0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900" y="2602629"/>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6406" y="4594911"/>
              <a:ext cx="5402772" cy="2161109"/>
            </a:xfrm>
            <a:prstGeom prst="rect">
              <a:avLst/>
            </a:prstGeom>
          </p:spPr>
        </p:pic>
      </p:grpSp>
      <p:sp>
        <p:nvSpPr>
          <p:cNvPr id="8" name="Rectangle 7"/>
          <p:cNvSpPr/>
          <p:nvPr/>
        </p:nvSpPr>
        <p:spPr>
          <a:xfrm>
            <a:off x="238836" y="2084621"/>
            <a:ext cx="4572000" cy="2862322"/>
          </a:xfrm>
          <a:prstGeom prst="rect">
            <a:avLst/>
          </a:prstGeom>
        </p:spPr>
        <p:txBody>
          <a:bodyPr>
            <a:spAutoFit/>
          </a:bodyPr>
          <a:lstStyle/>
          <a:p>
            <a:pPr marL="285750" indent="-285750">
              <a:buFont typeface="Arial"/>
              <a:buChar char="•"/>
            </a:pPr>
            <a:r>
              <a:rPr lang="en-US" b="1" dirty="0">
                <a:solidFill>
                  <a:srgbClr val="7E3DB2"/>
                </a:solidFill>
              </a:rPr>
              <a:t>Epithelial Tissue</a:t>
            </a:r>
            <a:r>
              <a:rPr lang="en-US" dirty="0"/>
              <a:t>: Tightly bound cells that </a:t>
            </a:r>
            <a:r>
              <a:rPr lang="en-US" dirty="0" smtClean="0"/>
              <a:t>cover all body surfaces in vertebrates including:</a:t>
            </a:r>
          </a:p>
          <a:p>
            <a:pPr marL="742950" lvl="1" indent="-285750">
              <a:buFont typeface="Arial"/>
              <a:buChar char="•"/>
            </a:pPr>
            <a:r>
              <a:rPr lang="en-US" dirty="0" smtClean="0"/>
              <a:t>Lining of lungs</a:t>
            </a:r>
          </a:p>
          <a:p>
            <a:pPr marL="742950" lvl="1" indent="-285750">
              <a:buFont typeface="Arial"/>
              <a:buChar char="•"/>
            </a:pPr>
            <a:r>
              <a:rPr lang="en-US" dirty="0" smtClean="0"/>
              <a:t>Skin</a:t>
            </a:r>
          </a:p>
          <a:p>
            <a:pPr marL="742950" lvl="1" indent="-285750">
              <a:buFont typeface="Arial"/>
              <a:buChar char="•"/>
            </a:pPr>
            <a:r>
              <a:rPr lang="en-US" dirty="0" smtClean="0"/>
              <a:t>Inside of intestines</a:t>
            </a:r>
          </a:p>
          <a:p>
            <a:pPr marL="285750" indent="-285750">
              <a:buFont typeface="Arial"/>
              <a:buChar char="•"/>
            </a:pPr>
            <a:r>
              <a:rPr lang="en-US" dirty="0" smtClean="0"/>
              <a:t>This is also the type of tissue that glands in the body are made out of. Glands regulate hormone levels in the body.</a:t>
            </a:r>
          </a:p>
        </p:txBody>
      </p:sp>
    </p:spTree>
    <p:extLst>
      <p:ext uri="{BB962C8B-B14F-4D97-AF65-F5344CB8AC3E}">
        <p14:creationId xmlns:p14="http://schemas.microsoft.com/office/powerpoint/2010/main" val="92476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uman-bod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796" y="4377592"/>
            <a:ext cx="5257800" cy="2295144"/>
          </a:xfrm>
          <a:prstGeom prst="rect">
            <a:avLst/>
          </a:prstGeom>
        </p:spPr>
      </p:pic>
      <p:pic>
        <p:nvPicPr>
          <p:cNvPr id="2" name="Picture 1" descr="cell_to_bod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4" y="3571088"/>
            <a:ext cx="2966216" cy="3101648"/>
          </a:xfrm>
          <a:prstGeom prst="rect">
            <a:avLst/>
          </a:prstGeom>
        </p:spPr>
      </p:pic>
      <p:grpSp>
        <p:nvGrpSpPr>
          <p:cNvPr id="7" name="Group 6"/>
          <p:cNvGrpSpPr/>
          <p:nvPr/>
        </p:nvGrpSpPr>
        <p:grpSpPr>
          <a:xfrm>
            <a:off x="359094" y="347747"/>
            <a:ext cx="4541531" cy="1482219"/>
            <a:chOff x="0" y="334273"/>
            <a:chExt cx="4541531" cy="1482219"/>
          </a:xfrm>
        </p:grpSpPr>
        <p:sp>
          <p:nvSpPr>
            <p:cNvPr id="8" name="Round Diagonal Corner Rectangle 7"/>
            <p:cNvSpPr/>
            <p:nvPr/>
          </p:nvSpPr>
          <p:spPr>
            <a:xfrm>
              <a:off x="0" y="334273"/>
              <a:ext cx="4541531" cy="1482219"/>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9" name="TextBox 8"/>
            <p:cNvSpPr txBox="1"/>
            <p:nvPr/>
          </p:nvSpPr>
          <p:spPr>
            <a:xfrm>
              <a:off x="339624" y="502120"/>
              <a:ext cx="4001653" cy="1200328"/>
            </a:xfrm>
            <a:prstGeom prst="rect">
              <a:avLst/>
            </a:prstGeom>
            <a:noFill/>
          </p:spPr>
          <p:txBody>
            <a:bodyPr wrap="square" rtlCol="0">
              <a:spAutoFit/>
            </a:bodyPr>
            <a:lstStyle/>
            <a:p>
              <a:pPr algn="ctr"/>
              <a:r>
                <a:rPr lang="en-US" sz="2400" dirty="0" smtClean="0">
                  <a:latin typeface="Chalkduster"/>
                  <a:cs typeface="Chalkduster"/>
                </a:rPr>
                <a:t>Organ Systems Combine to Create the Body</a:t>
              </a:r>
              <a:endParaRPr lang="en-US" sz="2400" dirty="0">
                <a:latin typeface="Chalkduster"/>
                <a:cs typeface="Chalkduster"/>
              </a:endParaRPr>
            </a:p>
          </p:txBody>
        </p:sp>
      </p:grpSp>
      <p:sp>
        <p:nvSpPr>
          <p:cNvPr id="10" name="TextBox 9"/>
          <p:cNvSpPr txBox="1"/>
          <p:nvPr/>
        </p:nvSpPr>
        <p:spPr>
          <a:xfrm>
            <a:off x="4900625" y="515594"/>
            <a:ext cx="4201907" cy="3416320"/>
          </a:xfrm>
          <a:prstGeom prst="rect">
            <a:avLst/>
          </a:prstGeom>
          <a:noFill/>
        </p:spPr>
        <p:txBody>
          <a:bodyPr wrap="square" rtlCol="0">
            <a:spAutoFit/>
          </a:bodyPr>
          <a:lstStyle/>
          <a:p>
            <a:r>
              <a:rPr lang="en-US" dirty="0" smtClean="0">
                <a:latin typeface="American Typewriter"/>
                <a:cs typeface="American Typewriter"/>
              </a:rPr>
              <a:t>Major Organ Systems of the Body:</a:t>
            </a:r>
          </a:p>
          <a:p>
            <a:pPr marL="285750" indent="-285750">
              <a:buFont typeface="Arial"/>
              <a:buChar char="•"/>
            </a:pPr>
            <a:r>
              <a:rPr lang="en-US" dirty="0" smtClean="0">
                <a:latin typeface="American Typewriter"/>
                <a:cs typeface="American Typewriter"/>
              </a:rPr>
              <a:t>Skeletal System</a:t>
            </a:r>
          </a:p>
          <a:p>
            <a:pPr marL="285750" indent="-285750">
              <a:buFont typeface="Arial"/>
              <a:buChar char="•"/>
            </a:pPr>
            <a:r>
              <a:rPr lang="en-US" dirty="0" smtClean="0">
                <a:latin typeface="American Typewriter"/>
                <a:cs typeface="American Typewriter"/>
              </a:rPr>
              <a:t>Muscular System</a:t>
            </a:r>
          </a:p>
          <a:p>
            <a:pPr marL="285750" indent="-285750">
              <a:buFont typeface="Arial"/>
              <a:buChar char="•"/>
            </a:pPr>
            <a:r>
              <a:rPr lang="en-US" dirty="0" smtClean="0">
                <a:latin typeface="American Typewriter"/>
                <a:cs typeface="American Typewriter"/>
              </a:rPr>
              <a:t>Nervous System</a:t>
            </a:r>
          </a:p>
          <a:p>
            <a:pPr marL="285750" indent="-285750">
              <a:buFont typeface="Arial"/>
              <a:buChar char="•"/>
            </a:pPr>
            <a:r>
              <a:rPr lang="en-US" dirty="0" smtClean="0">
                <a:latin typeface="American Typewriter"/>
                <a:cs typeface="American Typewriter"/>
              </a:rPr>
              <a:t>Endocrine System</a:t>
            </a:r>
          </a:p>
          <a:p>
            <a:pPr marL="285750" indent="-285750">
              <a:buFont typeface="Arial"/>
              <a:buChar char="•"/>
            </a:pPr>
            <a:r>
              <a:rPr lang="en-US" dirty="0" smtClean="0">
                <a:latin typeface="American Typewriter"/>
                <a:cs typeface="American Typewriter"/>
              </a:rPr>
              <a:t>Cardiovascular System</a:t>
            </a:r>
          </a:p>
          <a:p>
            <a:pPr marL="285750" indent="-285750">
              <a:buFont typeface="Arial"/>
              <a:buChar char="•"/>
            </a:pPr>
            <a:r>
              <a:rPr lang="en-US" dirty="0" smtClean="0">
                <a:latin typeface="American Typewriter"/>
                <a:cs typeface="American Typewriter"/>
              </a:rPr>
              <a:t>Lymphatic System</a:t>
            </a:r>
          </a:p>
          <a:p>
            <a:pPr marL="285750" indent="-285750">
              <a:buFont typeface="Arial"/>
              <a:buChar char="•"/>
            </a:pPr>
            <a:r>
              <a:rPr lang="en-US" dirty="0" smtClean="0">
                <a:latin typeface="American Typewriter"/>
                <a:cs typeface="American Typewriter"/>
              </a:rPr>
              <a:t>Respiratory System</a:t>
            </a:r>
          </a:p>
          <a:p>
            <a:pPr marL="285750" indent="-285750">
              <a:buFont typeface="Arial"/>
              <a:buChar char="•"/>
            </a:pPr>
            <a:r>
              <a:rPr lang="en-US" dirty="0" smtClean="0">
                <a:latin typeface="American Typewriter"/>
                <a:cs typeface="American Typewriter"/>
              </a:rPr>
              <a:t>Digestive System</a:t>
            </a:r>
          </a:p>
          <a:p>
            <a:pPr marL="285750" indent="-285750">
              <a:buFont typeface="Arial"/>
              <a:buChar char="•"/>
            </a:pPr>
            <a:r>
              <a:rPr lang="en-US" dirty="0" smtClean="0">
                <a:latin typeface="American Typewriter"/>
                <a:cs typeface="American Typewriter"/>
              </a:rPr>
              <a:t>Urinary System</a:t>
            </a:r>
          </a:p>
          <a:p>
            <a:pPr marL="285750" indent="-285750">
              <a:buFont typeface="Arial"/>
              <a:buChar char="•"/>
            </a:pPr>
            <a:r>
              <a:rPr lang="en-US" dirty="0" smtClean="0">
                <a:latin typeface="American Typewriter"/>
                <a:cs typeface="American Typewriter"/>
              </a:rPr>
              <a:t>Reproductive System</a:t>
            </a:r>
          </a:p>
          <a:p>
            <a:pPr marL="285750" indent="-285750">
              <a:buFont typeface="Arial"/>
              <a:buChar char="•"/>
            </a:pPr>
            <a:r>
              <a:rPr lang="en-US" dirty="0" smtClean="0">
                <a:latin typeface="American Typewriter"/>
                <a:cs typeface="American Typewriter"/>
              </a:rPr>
              <a:t>Integumentary System</a:t>
            </a:r>
            <a:endParaRPr lang="en-US" dirty="0">
              <a:latin typeface="American Typewriter"/>
              <a:cs typeface="American Typewriter"/>
            </a:endParaRPr>
          </a:p>
        </p:txBody>
      </p:sp>
    </p:spTree>
    <p:extLst>
      <p:ext uri="{BB962C8B-B14F-4D97-AF65-F5344CB8AC3E}">
        <p14:creationId xmlns:p14="http://schemas.microsoft.com/office/powerpoint/2010/main" val="230157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21494" y="334273"/>
            <a:ext cx="4541531" cy="1482219"/>
            <a:chOff x="0" y="334273"/>
            <a:chExt cx="4541531" cy="1482219"/>
          </a:xfrm>
        </p:grpSpPr>
        <p:sp>
          <p:nvSpPr>
            <p:cNvPr id="4" name="Round Diagonal Corner Rectangle 3"/>
            <p:cNvSpPr/>
            <p:nvPr/>
          </p:nvSpPr>
          <p:spPr>
            <a:xfrm>
              <a:off x="0" y="334273"/>
              <a:ext cx="4541531" cy="1482219"/>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339624" y="502120"/>
              <a:ext cx="4001653" cy="1077218"/>
            </a:xfrm>
            <a:prstGeom prst="rect">
              <a:avLst/>
            </a:prstGeom>
            <a:noFill/>
          </p:spPr>
          <p:txBody>
            <a:bodyPr wrap="square" rtlCol="0">
              <a:spAutoFit/>
            </a:bodyPr>
            <a:lstStyle/>
            <a:p>
              <a:pPr algn="ctr"/>
              <a:r>
                <a:rPr lang="en-US" sz="3200" dirty="0" smtClean="0">
                  <a:latin typeface="Chalkduster"/>
                  <a:cs typeface="Chalkduster"/>
                </a:rPr>
                <a:t>Cells Combine to Make Organs</a:t>
              </a:r>
              <a:endParaRPr lang="en-US" sz="3200" dirty="0">
                <a:latin typeface="Chalkduster"/>
                <a:cs typeface="Chalkduster"/>
              </a:endParaRPr>
            </a:p>
          </p:txBody>
        </p:sp>
      </p:grpSp>
    </p:spTree>
    <p:extLst>
      <p:ext uri="{BB962C8B-B14F-4D97-AF65-F5344CB8AC3E}">
        <p14:creationId xmlns:p14="http://schemas.microsoft.com/office/powerpoint/2010/main" val="2035294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9893" y="229837"/>
            <a:ext cx="4741891" cy="1321454"/>
            <a:chOff x="179893" y="229837"/>
            <a:chExt cx="4741891" cy="1321454"/>
          </a:xfrm>
        </p:grpSpPr>
        <p:sp>
          <p:nvSpPr>
            <p:cNvPr id="4" name="Round Diagonal Corner Rectangle 3"/>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5" name="TextBox 4"/>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Cytoplasm</a:t>
              </a:r>
              <a:endParaRPr lang="en-US" sz="5000" dirty="0">
                <a:latin typeface="American Typewriter"/>
                <a:cs typeface="American Typewriter"/>
              </a:endParaRPr>
            </a:p>
          </p:txBody>
        </p:sp>
      </p:grpSp>
      <p:sp>
        <p:nvSpPr>
          <p:cNvPr id="6" name="Rectangle 5"/>
          <p:cNvSpPr/>
          <p:nvPr/>
        </p:nvSpPr>
        <p:spPr>
          <a:xfrm>
            <a:off x="-172455" y="1853303"/>
            <a:ext cx="5894803" cy="5262980"/>
          </a:xfrm>
          <a:prstGeom prst="rect">
            <a:avLst/>
          </a:prstGeom>
        </p:spPr>
        <p:txBody>
          <a:bodyPr wrap="square">
            <a:spAutoFit/>
          </a:bodyPr>
          <a:lstStyle/>
          <a:p>
            <a:pPr algn="ctr"/>
            <a:r>
              <a:rPr lang="en-US" sz="2400" b="1" dirty="0">
                <a:latin typeface="Chalkduster"/>
                <a:cs typeface="Chalkduster"/>
              </a:rPr>
              <a:t>What’s INSIDE the cell’s membrane?</a:t>
            </a:r>
          </a:p>
          <a:p>
            <a:endParaRPr lang="en-US" dirty="0" smtClean="0"/>
          </a:p>
          <a:p>
            <a:endParaRPr lang="en-US" dirty="0"/>
          </a:p>
          <a:p>
            <a:pPr marL="742950" lvl="1" indent="-285750">
              <a:buFont typeface="Arial"/>
              <a:buChar char="•"/>
            </a:pPr>
            <a:r>
              <a:rPr lang="en-US" dirty="0"/>
              <a:t>The </a:t>
            </a:r>
            <a:r>
              <a:rPr lang="en-US" b="1" u="sng" dirty="0">
                <a:solidFill>
                  <a:srgbClr val="E2751D"/>
                </a:solidFill>
              </a:rPr>
              <a:t>Cytoplasm</a:t>
            </a:r>
            <a:r>
              <a:rPr lang="en-US" dirty="0"/>
              <a:t> in animal cells is a gel-like fluid inside the cell </a:t>
            </a:r>
            <a:r>
              <a:rPr lang="en-US" dirty="0" smtClean="0"/>
              <a:t>membrane. This </a:t>
            </a:r>
            <a:r>
              <a:rPr lang="en-US" dirty="0"/>
              <a:t>gel is water-based  to keep the rest of the organelles suspended in place inside the cell</a:t>
            </a:r>
            <a:r>
              <a:rPr lang="en-US" dirty="0" smtClean="0"/>
              <a:t>.</a:t>
            </a:r>
          </a:p>
          <a:p>
            <a:pPr marL="742950" lvl="1" indent="-285750">
              <a:buFont typeface="Arial"/>
              <a:buChar char="•"/>
            </a:pPr>
            <a:endParaRPr lang="en-US" dirty="0"/>
          </a:p>
          <a:p>
            <a:pPr marL="742950" lvl="1" indent="-285750">
              <a:buFont typeface="Arial"/>
              <a:buChar char="•"/>
            </a:pPr>
            <a:r>
              <a:rPr lang="en-US" dirty="0"/>
              <a:t>Think of the Cytoplasm as Jell-O; it’s wiggly on the outside but if any object is inside of it, the object stays in place. The Cytoplasm’s unique consistency is much like Jell-O. keeps organelles from moving around the cell just like Jell-O keeps things from moving around inside of it (like.</a:t>
            </a:r>
          </a:p>
          <a:p>
            <a:pPr lvl="1"/>
            <a:endParaRPr lang="en-US" dirty="0"/>
          </a:p>
          <a:p>
            <a:pPr lvl="1"/>
            <a:endParaRPr lang="en-US" dirty="0"/>
          </a:p>
        </p:txBody>
      </p:sp>
      <p:grpSp>
        <p:nvGrpSpPr>
          <p:cNvPr id="19" name="Group 18"/>
          <p:cNvGrpSpPr/>
          <p:nvPr/>
        </p:nvGrpSpPr>
        <p:grpSpPr>
          <a:xfrm>
            <a:off x="5915560" y="229837"/>
            <a:ext cx="3064791" cy="5605679"/>
            <a:chOff x="5722348" y="229837"/>
            <a:chExt cx="3064791" cy="5605679"/>
          </a:xfrm>
        </p:grpSpPr>
        <p:pic>
          <p:nvPicPr>
            <p:cNvPr id="7" name="Picture 6" descr="cytoplasm2.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722348" y="229837"/>
              <a:ext cx="3064791" cy="2646291"/>
            </a:xfrm>
            <a:prstGeom prst="rect">
              <a:avLst/>
            </a:prstGeom>
          </p:spPr>
        </p:pic>
        <p:pic>
          <p:nvPicPr>
            <p:cNvPr id="14" name="Picture 13" descr="cytoplas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023" y="3099767"/>
              <a:ext cx="2377440" cy="2194560"/>
            </a:xfrm>
            <a:prstGeom prst="rect">
              <a:avLst/>
            </a:prstGeom>
          </p:spPr>
        </p:pic>
        <p:cxnSp>
          <p:nvCxnSpPr>
            <p:cNvPr id="16" name="Straight Arrow Connector 15"/>
            <p:cNvCxnSpPr/>
            <p:nvPr/>
          </p:nvCxnSpPr>
          <p:spPr>
            <a:xfrm flipH="1">
              <a:off x="6835385" y="2183642"/>
              <a:ext cx="448875" cy="1924334"/>
            </a:xfrm>
            <a:prstGeom prst="straightConnector1">
              <a:avLst/>
            </a:prstGeom>
            <a:ln w="57150" cmpd="sng">
              <a:solidFill>
                <a:srgbClr val="48DCCD"/>
              </a:solidFill>
              <a:tailEnd type="arrow"/>
            </a:ln>
          </p:spPr>
          <p:style>
            <a:lnRef idx="2">
              <a:schemeClr val="accent4"/>
            </a:lnRef>
            <a:fillRef idx="0">
              <a:schemeClr val="accent4"/>
            </a:fillRef>
            <a:effectRef idx="1">
              <a:schemeClr val="accent4"/>
            </a:effectRef>
            <a:fontRef idx="minor">
              <a:schemeClr val="tx1"/>
            </a:fontRef>
          </p:style>
        </p:cxnSp>
        <p:sp>
          <p:nvSpPr>
            <p:cNvPr id="18" name="Rectangle 17"/>
            <p:cNvSpPr/>
            <p:nvPr/>
          </p:nvSpPr>
          <p:spPr>
            <a:xfrm>
              <a:off x="5928862"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804195"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spTree>
    <p:extLst>
      <p:ext uri="{BB962C8B-B14F-4D97-AF65-F5344CB8AC3E}">
        <p14:creationId xmlns:p14="http://schemas.microsoft.com/office/powerpoint/2010/main" val="3590097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9893" y="229837"/>
            <a:ext cx="5342676" cy="1321454"/>
            <a:chOff x="179894" y="229837"/>
            <a:chExt cx="4116812" cy="1321454"/>
          </a:xfrm>
        </p:grpSpPr>
        <p:sp>
          <p:nvSpPr>
            <p:cNvPr id="6" name="Round Diagonal Corner Rectangle 5"/>
            <p:cNvSpPr/>
            <p:nvPr/>
          </p:nvSpPr>
          <p:spPr>
            <a:xfrm>
              <a:off x="179894" y="229837"/>
              <a:ext cx="4116812"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271008" y="460334"/>
              <a:ext cx="3916972" cy="861774"/>
            </a:xfrm>
            <a:prstGeom prst="rect">
              <a:avLst/>
            </a:prstGeom>
            <a:noFill/>
          </p:spPr>
          <p:txBody>
            <a:bodyPr wrap="square" rtlCol="0">
              <a:spAutoFit/>
            </a:bodyPr>
            <a:lstStyle/>
            <a:p>
              <a:pPr algn="ctr"/>
              <a:r>
                <a:rPr lang="en-US" sz="5000" dirty="0" smtClean="0">
                  <a:latin typeface="American Typewriter"/>
                  <a:cs typeface="American Typewriter"/>
                </a:rPr>
                <a:t>Cell Membrane</a:t>
              </a:r>
              <a:endParaRPr lang="en-US" sz="5000" dirty="0">
                <a:latin typeface="American Typewriter"/>
                <a:cs typeface="American Typewriter"/>
              </a:endParaRPr>
            </a:p>
          </p:txBody>
        </p:sp>
      </p:grpSp>
      <p:sp>
        <p:nvSpPr>
          <p:cNvPr id="8" name="TextBox 7"/>
          <p:cNvSpPr txBox="1"/>
          <p:nvPr/>
        </p:nvSpPr>
        <p:spPr>
          <a:xfrm>
            <a:off x="644717" y="1814738"/>
            <a:ext cx="4702449" cy="4893648"/>
          </a:xfrm>
          <a:prstGeom prst="rect">
            <a:avLst/>
          </a:prstGeom>
          <a:noFill/>
        </p:spPr>
        <p:txBody>
          <a:bodyPr wrap="square" rtlCol="0">
            <a:spAutoFit/>
          </a:bodyPr>
          <a:lstStyle/>
          <a:p>
            <a:r>
              <a:rPr lang="en-US" sz="2400" b="1" dirty="0" smtClean="0">
                <a:latin typeface="Chalkduster"/>
                <a:cs typeface="Chalkduster"/>
              </a:rPr>
              <a:t>What’s a Membrane?</a:t>
            </a:r>
          </a:p>
          <a:p>
            <a:endParaRPr lang="en-US" sz="2400" b="1" dirty="0" smtClean="0"/>
          </a:p>
          <a:p>
            <a:pPr marL="342900" indent="-342900">
              <a:buFont typeface="Arial"/>
              <a:buChar char="•"/>
            </a:pPr>
            <a:r>
              <a:rPr lang="en-US" dirty="0" smtClean="0"/>
              <a:t>A Membrane is just another word for a barrier.</a:t>
            </a:r>
          </a:p>
          <a:p>
            <a:endParaRPr lang="en-US" sz="2400" b="1" dirty="0"/>
          </a:p>
          <a:p>
            <a:r>
              <a:rPr lang="en-US" sz="2400" b="1" dirty="0" smtClean="0">
                <a:latin typeface="Chalkduster"/>
                <a:cs typeface="Chalkduster"/>
              </a:rPr>
              <a:t>What’s a CELL membrane?</a:t>
            </a:r>
          </a:p>
          <a:p>
            <a:endParaRPr lang="en-US" dirty="0" smtClean="0"/>
          </a:p>
          <a:p>
            <a:pPr marL="285750" indent="-285750">
              <a:buFont typeface="Arial"/>
              <a:buChar char="•"/>
            </a:pPr>
            <a:r>
              <a:rPr lang="en-US" dirty="0" smtClean="0"/>
              <a:t>An animal </a:t>
            </a:r>
            <a:r>
              <a:rPr lang="en-US" b="1" u="sng" dirty="0" smtClean="0">
                <a:solidFill>
                  <a:srgbClr val="E2751D"/>
                </a:solidFill>
              </a:rPr>
              <a:t>Cell membrane </a:t>
            </a:r>
            <a:r>
              <a:rPr lang="en-US" dirty="0" smtClean="0"/>
              <a:t>is a lipid bilayer where proteins are embedded.</a:t>
            </a:r>
          </a:p>
          <a:p>
            <a:pPr marL="285750" indent="-285750">
              <a:buFont typeface="Arial"/>
              <a:buChar char="•"/>
            </a:pPr>
            <a:endParaRPr lang="en-US" dirty="0" smtClean="0"/>
          </a:p>
          <a:p>
            <a:pPr marL="285750" indent="-285750">
              <a:buFont typeface="Arial"/>
              <a:buChar char="•"/>
            </a:pPr>
            <a:r>
              <a:rPr lang="en-US" dirty="0" smtClean="0"/>
              <a:t>In other words, </a:t>
            </a:r>
            <a:r>
              <a:rPr lang="en-US" dirty="0"/>
              <a:t>the cell membrane for an animal cell </a:t>
            </a:r>
            <a:r>
              <a:rPr lang="en-US" u="sng" dirty="0"/>
              <a:t>controls movement into and out of the cell </a:t>
            </a:r>
            <a:r>
              <a:rPr lang="en-US" dirty="0"/>
              <a:t>and holds the contents of the cell together </a:t>
            </a:r>
            <a:r>
              <a:rPr lang="en-US" dirty="0" smtClean="0"/>
              <a:t>(to give the cell its shape).</a:t>
            </a:r>
            <a:endParaRPr lang="en-US" dirty="0"/>
          </a:p>
          <a:p>
            <a:pPr marL="285750" indent="-285750">
              <a:buFont typeface="Arial"/>
              <a:buChar char="•"/>
            </a:pPr>
            <a:endParaRPr lang="en-US" dirty="0" smtClean="0"/>
          </a:p>
        </p:txBody>
      </p:sp>
      <p:pic>
        <p:nvPicPr>
          <p:cNvPr id="9" name="Picture 8" descr="cellmembrane.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972080" y="456204"/>
            <a:ext cx="2928483" cy="2528596"/>
          </a:xfrm>
          <a:prstGeom prst="rect">
            <a:avLst/>
          </a:prstGeom>
        </p:spPr>
      </p:pic>
      <p:pic>
        <p:nvPicPr>
          <p:cNvPr id="10" name="Picture 9" descr="Annular_Gap_Junction_Vesic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457" y="3175384"/>
            <a:ext cx="2741260" cy="2172357"/>
          </a:xfrm>
          <a:prstGeom prst="rect">
            <a:avLst/>
          </a:prstGeom>
        </p:spPr>
      </p:pic>
      <p:sp>
        <p:nvSpPr>
          <p:cNvPr id="11" name="TextBox 10"/>
          <p:cNvSpPr txBox="1"/>
          <p:nvPr/>
        </p:nvSpPr>
        <p:spPr>
          <a:xfrm>
            <a:off x="5807623" y="5715053"/>
            <a:ext cx="3256927"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200921" y="2920914"/>
            <a:ext cx="235165" cy="862395"/>
          </a:xfrm>
          <a:prstGeom prst="straightConnector1">
            <a:avLst/>
          </a:prstGeom>
          <a:ln w="57150" cmpd="sng">
            <a:solidFill>
              <a:srgbClr val="7E3DB2"/>
            </a:solidFill>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42311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813429"/>
            </a:xfrm>
            <a:prstGeom prst="rect">
              <a:avLst/>
            </a:prstGeom>
            <a:noFill/>
          </p:spPr>
          <p:txBody>
            <a:bodyPr wrap="square" rtlCol="0">
              <a:spAutoFit/>
            </a:bodyPr>
            <a:lstStyle/>
            <a:p>
              <a:pPr algn="ctr"/>
              <a:r>
                <a:rPr lang="en-US" sz="4000" dirty="0" smtClean="0">
                  <a:latin typeface="American Typewriter"/>
                  <a:cs typeface="American Typewriter"/>
                </a:rPr>
                <a:t>Smooth Endoplasmic Reticulum</a:t>
              </a:r>
              <a:endParaRPr lang="en-US" sz="4000" dirty="0">
                <a:latin typeface="American Typewriter"/>
                <a:cs typeface="American Typewriter"/>
              </a:endParaRPr>
            </a:p>
          </p:txBody>
        </p:sp>
      </p:grpSp>
      <p:sp>
        <p:nvSpPr>
          <p:cNvPr id="7" name="Rectangle 6"/>
          <p:cNvSpPr/>
          <p:nvPr/>
        </p:nvSpPr>
        <p:spPr>
          <a:xfrm>
            <a:off x="373325" y="1735570"/>
            <a:ext cx="4721918" cy="5078314"/>
          </a:xfrm>
          <a:prstGeom prst="rect">
            <a:avLst/>
          </a:prstGeom>
        </p:spPr>
        <p:txBody>
          <a:bodyPr wrap="square">
            <a:spAutoFit/>
          </a:bodyPr>
          <a:lstStyle/>
          <a:p>
            <a:pPr algn="ctr"/>
            <a:r>
              <a:rPr lang="en-US" sz="2400" dirty="0" smtClean="0">
                <a:solidFill>
                  <a:srgbClr val="000000"/>
                </a:solidFill>
                <a:latin typeface="Chalkduster"/>
                <a:cs typeface="Chalkduster"/>
              </a:rPr>
              <a:t>Why is the Smooth ER “Smooth”?</a:t>
            </a:r>
          </a:p>
          <a:p>
            <a:pPr algn="ctr"/>
            <a:endParaRPr lang="en-US" sz="2400" dirty="0" smtClean="0">
              <a:solidFill>
                <a:srgbClr val="000000"/>
              </a:solidFill>
              <a:latin typeface="Chalkduster"/>
              <a:cs typeface="Chalkduster"/>
            </a:endParaRPr>
          </a:p>
          <a:p>
            <a:pPr marL="285750" indent="-285750">
              <a:buFont typeface="Arial"/>
              <a:buChar char="•"/>
            </a:pPr>
            <a:r>
              <a:rPr lang="en-US" dirty="0" smtClean="0">
                <a:solidFill>
                  <a:srgbClr val="000000"/>
                </a:solidFill>
              </a:rPr>
              <a:t>The </a:t>
            </a:r>
            <a:r>
              <a:rPr lang="en-US" dirty="0">
                <a:solidFill>
                  <a:srgbClr val="000000"/>
                </a:solidFill>
              </a:rPr>
              <a:t>Endoplasmic Reticulum (ER) is made of two parts: the Rough Endoplasmic Reticulum and the Smooth Endoplasmic </a:t>
            </a:r>
            <a:r>
              <a:rPr lang="en-US" dirty="0" smtClean="0">
                <a:solidFill>
                  <a:srgbClr val="000000"/>
                </a:solidFill>
              </a:rPr>
              <a:t>Reticulum.</a:t>
            </a:r>
          </a:p>
          <a:p>
            <a:pPr marL="285750" indent="-285750">
              <a:buFont typeface="Arial"/>
              <a:buChar char="•"/>
            </a:pPr>
            <a:endParaRPr lang="en-US" dirty="0">
              <a:solidFill>
                <a:srgbClr val="000000"/>
              </a:solidFill>
            </a:endParaRPr>
          </a:p>
          <a:p>
            <a:pPr marL="285750" indent="-285750">
              <a:buFont typeface="Arial"/>
              <a:buChar char="•"/>
            </a:pPr>
            <a:r>
              <a:rPr lang="en-US" dirty="0">
                <a:solidFill>
                  <a:srgbClr val="000000"/>
                </a:solidFill>
              </a:rPr>
              <a:t>The</a:t>
            </a:r>
            <a:r>
              <a:rPr lang="en-US" dirty="0">
                <a:solidFill>
                  <a:srgbClr val="FFFFFF"/>
                </a:solidFill>
              </a:rPr>
              <a:t> </a:t>
            </a:r>
            <a:r>
              <a:rPr lang="en-US" b="1" u="sng" dirty="0">
                <a:solidFill>
                  <a:srgbClr val="FF6600"/>
                </a:solidFill>
              </a:rPr>
              <a:t>Smooth Endoplasmic Reticulum </a:t>
            </a:r>
            <a:r>
              <a:rPr lang="en-US" dirty="0"/>
              <a:t>is a network of membranes that produces lipids (fats) and breaks down toxins</a:t>
            </a:r>
            <a:r>
              <a:rPr lang="en-US" dirty="0" smtClean="0"/>
              <a:t>.</a:t>
            </a:r>
          </a:p>
          <a:p>
            <a:endParaRPr lang="en-US" dirty="0"/>
          </a:p>
          <a:p>
            <a:pPr marL="285750" indent="-285750">
              <a:buFont typeface="Arial"/>
              <a:buChar char="•"/>
            </a:pPr>
            <a:r>
              <a:rPr lang="en-US" dirty="0" smtClean="0">
                <a:solidFill>
                  <a:srgbClr val="000000"/>
                </a:solidFill>
              </a:rPr>
              <a:t>The Smooth ER does not have any Ribosomes attached to its membranes which is why it’s called “Smooth”.</a:t>
            </a:r>
          </a:p>
          <a:p>
            <a:endParaRPr lang="en-US" dirty="0">
              <a:solidFill>
                <a:srgbClr val="000000"/>
              </a:solidFill>
            </a:endParaRPr>
          </a:p>
        </p:txBody>
      </p:sp>
      <p:grpSp>
        <p:nvGrpSpPr>
          <p:cNvPr id="13" name="Group 12"/>
          <p:cNvGrpSpPr/>
          <p:nvPr/>
        </p:nvGrpSpPr>
        <p:grpSpPr>
          <a:xfrm>
            <a:off x="5766113" y="1094934"/>
            <a:ext cx="3063240" cy="5607078"/>
            <a:chOff x="1143455" y="229837"/>
            <a:chExt cx="3063240" cy="5607078"/>
          </a:xfrm>
        </p:grpSpPr>
        <p:pic>
          <p:nvPicPr>
            <p:cNvPr id="14" name="Picture 13" descr="rough.jpg"/>
            <p:cNvPicPr>
              <a:picLocks/>
            </p:cNvPicPr>
            <p:nvPr/>
          </p:nvPicPr>
          <p:blipFill>
            <a:blip r:embed="rId2">
              <a:extLst>
                <a:ext uri="{28A0092B-C50C-407E-A947-70E740481C1C}">
                  <a14:useLocalDpi xmlns:a14="http://schemas.microsoft.com/office/drawing/2010/main" val="0"/>
                </a:ext>
              </a:extLst>
            </a:blip>
            <a:stretch>
              <a:fillRect/>
            </a:stretch>
          </p:blipFill>
          <p:spPr>
            <a:xfrm>
              <a:off x="1486355" y="3099767"/>
              <a:ext cx="2377440" cy="2194560"/>
            </a:xfrm>
            <a:prstGeom prst="rect">
              <a:avLst/>
            </a:prstGeom>
          </p:spPr>
        </p:pic>
        <p:pic>
          <p:nvPicPr>
            <p:cNvPr id="15" name="Picture 14"/>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455" y="229837"/>
              <a:ext cx="3063240" cy="2642616"/>
            </a:xfrm>
            <a:prstGeom prst="rect">
              <a:avLst/>
            </a:prstGeom>
          </p:spPr>
        </p:pic>
        <p:cxnSp>
          <p:nvCxnSpPr>
            <p:cNvPr id="16" name="Straight Arrow Connector 15"/>
            <p:cNvCxnSpPr/>
            <p:nvPr/>
          </p:nvCxnSpPr>
          <p:spPr>
            <a:xfrm flipH="1">
              <a:off x="2706485" y="1763095"/>
              <a:ext cx="910172" cy="2234080"/>
            </a:xfrm>
            <a:prstGeom prst="straightConnector1">
              <a:avLst/>
            </a:prstGeom>
            <a:ln w="57150" cmpd="sng">
              <a:solidFill>
                <a:srgbClr val="57F798"/>
              </a:solidFill>
              <a:tailEnd type="arrow"/>
            </a:ln>
          </p:spPr>
          <p:style>
            <a:lnRef idx="2">
              <a:schemeClr val="accent4"/>
            </a:lnRef>
            <a:fillRef idx="0">
              <a:schemeClr val="accent4"/>
            </a:fillRef>
            <a:effectRef idx="1">
              <a:schemeClr val="accent4"/>
            </a:effectRef>
            <a:fontRef idx="minor">
              <a:schemeClr val="tx1"/>
            </a:fontRef>
          </p:style>
        </p:cxnSp>
        <p:grpSp>
          <p:nvGrpSpPr>
            <p:cNvPr id="17" name="Group 16"/>
            <p:cNvGrpSpPr/>
            <p:nvPr/>
          </p:nvGrpSpPr>
          <p:grpSpPr>
            <a:xfrm>
              <a:off x="1224528" y="5467583"/>
              <a:ext cx="2901094" cy="369332"/>
              <a:chOff x="5997407" y="5466184"/>
              <a:chExt cx="2901094" cy="369332"/>
            </a:xfrm>
          </p:grpSpPr>
          <p:sp>
            <p:nvSpPr>
              <p:cNvPr id="18" name="Rectangle 17"/>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445599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Nucleus</a:t>
              </a:r>
            </a:p>
          </p:txBody>
        </p:sp>
      </p:grpSp>
      <p:sp>
        <p:nvSpPr>
          <p:cNvPr id="7" name="TextBox 6"/>
          <p:cNvSpPr txBox="1"/>
          <p:nvPr/>
        </p:nvSpPr>
        <p:spPr>
          <a:xfrm>
            <a:off x="486345" y="1766167"/>
            <a:ext cx="4410090" cy="4985981"/>
          </a:xfrm>
          <a:prstGeom prst="rect">
            <a:avLst/>
          </a:prstGeom>
          <a:noFill/>
        </p:spPr>
        <p:txBody>
          <a:bodyPr wrap="square" rtlCol="0">
            <a:spAutoFit/>
          </a:bodyPr>
          <a:lstStyle/>
          <a:p>
            <a:pPr algn="ctr"/>
            <a:r>
              <a:rPr lang="en-US" sz="2400" b="1" dirty="0" smtClean="0">
                <a:latin typeface="Chalkduster"/>
                <a:cs typeface="Chalkduster"/>
              </a:rPr>
              <a:t>How Does the Cell Know what to do?</a:t>
            </a:r>
          </a:p>
          <a:p>
            <a:pPr algn="ctr"/>
            <a:endParaRPr lang="en-US" dirty="0"/>
          </a:p>
          <a:p>
            <a:pPr algn="ctr"/>
            <a:endParaRPr lang="en-US" dirty="0" smtClean="0"/>
          </a:p>
          <a:p>
            <a:pPr marL="285750" indent="-285750">
              <a:buFont typeface="Arial"/>
              <a:buChar char="•"/>
            </a:pPr>
            <a:r>
              <a:rPr lang="en-US" dirty="0" smtClean="0"/>
              <a:t>The </a:t>
            </a:r>
            <a:r>
              <a:rPr lang="en-US" b="1" u="sng" dirty="0">
                <a:solidFill>
                  <a:srgbClr val="E2751D"/>
                </a:solidFill>
              </a:rPr>
              <a:t>N</a:t>
            </a:r>
            <a:r>
              <a:rPr lang="en-US" b="1" u="sng" dirty="0" smtClean="0">
                <a:solidFill>
                  <a:srgbClr val="E2751D"/>
                </a:solidFill>
              </a:rPr>
              <a:t>ucleus</a:t>
            </a:r>
            <a:r>
              <a:rPr lang="en-US" dirty="0" smtClean="0"/>
              <a:t> is the command center of the cell, some people think of it as the cell’s “brain”. </a:t>
            </a:r>
          </a:p>
          <a:p>
            <a:pPr marL="285750" indent="-285750">
              <a:buFont typeface="Arial"/>
              <a:buChar char="•"/>
            </a:pPr>
            <a:endParaRPr lang="en-US" dirty="0"/>
          </a:p>
          <a:p>
            <a:pPr marL="285750" indent="-285750">
              <a:buFont typeface="Arial"/>
              <a:buChar char="•"/>
            </a:pPr>
            <a:r>
              <a:rPr lang="en-US" dirty="0" smtClean="0"/>
              <a:t>The nucleus stores many instructions for the cell. These instructions help the cell:</a:t>
            </a:r>
          </a:p>
          <a:p>
            <a:pPr marL="742950" lvl="1" indent="-285750">
              <a:buFont typeface="Arial"/>
              <a:buChar char="•"/>
            </a:pPr>
            <a:r>
              <a:rPr lang="en-US" dirty="0" smtClean="0"/>
              <a:t>Synthesize (build) proteins</a:t>
            </a:r>
          </a:p>
          <a:p>
            <a:pPr marL="742950" lvl="1" indent="-285750">
              <a:buFont typeface="Arial"/>
              <a:buChar char="•"/>
            </a:pPr>
            <a:r>
              <a:rPr lang="en-US" dirty="0" smtClean="0"/>
              <a:t>Reproduce to make more cells</a:t>
            </a:r>
          </a:p>
          <a:p>
            <a:pPr marL="742950" lvl="1" indent="-285750">
              <a:buFont typeface="Arial"/>
              <a:buChar char="•"/>
            </a:pPr>
            <a:r>
              <a:rPr lang="en-US" dirty="0" smtClean="0"/>
              <a:t>Carry out genetic information so that the cell can do what it was created to do</a:t>
            </a:r>
          </a:p>
          <a:p>
            <a:endParaRPr lang="en-US" dirty="0"/>
          </a:p>
        </p:txBody>
      </p:sp>
      <p:grpSp>
        <p:nvGrpSpPr>
          <p:cNvPr id="12" name="Group 11"/>
          <p:cNvGrpSpPr/>
          <p:nvPr/>
        </p:nvGrpSpPr>
        <p:grpSpPr>
          <a:xfrm>
            <a:off x="5559125" y="410486"/>
            <a:ext cx="3063240" cy="5603403"/>
            <a:chOff x="987125" y="233512"/>
            <a:chExt cx="3063240" cy="5603403"/>
          </a:xfrm>
        </p:grpSpPr>
        <p:pic>
          <p:nvPicPr>
            <p:cNvPr id="13" name="Picture 12" descr="Nucleus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7125" y="233512"/>
              <a:ext cx="3063240" cy="2642616"/>
            </a:xfrm>
            <a:prstGeom prst="rect">
              <a:avLst/>
            </a:prstGeom>
          </p:spPr>
        </p:pic>
        <p:pic>
          <p:nvPicPr>
            <p:cNvPr id="14" name="Picture 13"/>
            <p:cNvPicPr>
              <a:picLocks/>
            </p:cNvPicPr>
            <p:nvPr/>
          </p:nvPicPr>
          <p:blipFill>
            <a:blip r:embed="rId3">
              <a:extLst>
                <a:ext uri="{28A0092B-C50C-407E-A947-70E740481C1C}">
                  <a14:useLocalDpi xmlns:a14="http://schemas.microsoft.com/office/drawing/2010/main" val="0"/>
                </a:ext>
              </a:extLst>
            </a:blip>
            <a:stretch>
              <a:fillRect/>
            </a:stretch>
          </p:blipFill>
          <p:spPr>
            <a:xfrm>
              <a:off x="1330025" y="3098318"/>
              <a:ext cx="2377440" cy="2194560"/>
            </a:xfrm>
            <a:prstGeom prst="rect">
              <a:avLst/>
            </a:prstGeom>
          </p:spPr>
        </p:pic>
        <p:cxnSp>
          <p:nvCxnSpPr>
            <p:cNvPr id="15" name="Straight Arrow Connector 14"/>
            <p:cNvCxnSpPr/>
            <p:nvPr/>
          </p:nvCxnSpPr>
          <p:spPr>
            <a:xfrm flipH="1">
              <a:off x="2518745" y="1552982"/>
              <a:ext cx="41961" cy="1818015"/>
            </a:xfrm>
            <a:prstGeom prst="straightConnector1">
              <a:avLst/>
            </a:prstGeom>
            <a:ln w="57150" cmpd="sng">
              <a:solidFill>
                <a:srgbClr val="4DDC33"/>
              </a:solidFill>
              <a:tailEnd type="arrow"/>
            </a:ln>
          </p:spPr>
          <p:style>
            <a:lnRef idx="2">
              <a:schemeClr val="accent4"/>
            </a:lnRef>
            <a:fillRef idx="0">
              <a:schemeClr val="accent4"/>
            </a:fillRef>
            <a:effectRef idx="1">
              <a:schemeClr val="accent4"/>
            </a:effectRef>
            <a:fontRef idx="minor">
              <a:schemeClr val="tx1"/>
            </a:fontRef>
          </p:style>
        </p:cxnSp>
        <p:grpSp>
          <p:nvGrpSpPr>
            <p:cNvPr id="16" name="Group 15"/>
            <p:cNvGrpSpPr/>
            <p:nvPr/>
          </p:nvGrpSpPr>
          <p:grpSpPr>
            <a:xfrm>
              <a:off x="1068198" y="5467583"/>
              <a:ext cx="2901094" cy="369332"/>
              <a:chOff x="5997407" y="5466184"/>
              <a:chExt cx="2901094" cy="369332"/>
            </a:xfrm>
          </p:grpSpPr>
          <p:sp>
            <p:nvSpPr>
              <p:cNvPr id="17" name="Rectangle 16"/>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869685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11350"/>
            <a:ext cx="5714910" cy="116567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599724" y="410485"/>
              <a:ext cx="3912901" cy="1076092"/>
            </a:xfrm>
            <a:prstGeom prst="rect">
              <a:avLst/>
            </a:prstGeom>
            <a:noFill/>
          </p:spPr>
          <p:txBody>
            <a:bodyPr wrap="square" rtlCol="0">
              <a:spAutoFit/>
            </a:bodyPr>
            <a:lstStyle/>
            <a:p>
              <a:pPr algn="ctr"/>
              <a:r>
                <a:rPr lang="en-US" sz="4500" dirty="0" smtClean="0">
                  <a:latin typeface="American Typewriter"/>
                  <a:cs typeface="American Typewriter"/>
                </a:rPr>
                <a:t>Golgi Apparatus</a:t>
              </a:r>
            </a:p>
          </p:txBody>
        </p:sp>
      </p:grpSp>
      <p:sp>
        <p:nvSpPr>
          <p:cNvPr id="7" name="TextBox 6"/>
          <p:cNvSpPr txBox="1"/>
          <p:nvPr/>
        </p:nvSpPr>
        <p:spPr>
          <a:xfrm>
            <a:off x="156200" y="1577548"/>
            <a:ext cx="5245486" cy="5155256"/>
          </a:xfrm>
          <a:prstGeom prst="rect">
            <a:avLst/>
          </a:prstGeom>
          <a:noFill/>
        </p:spPr>
        <p:txBody>
          <a:bodyPr wrap="square" rtlCol="0">
            <a:spAutoFit/>
          </a:bodyPr>
          <a:lstStyle/>
          <a:p>
            <a:pPr algn="ctr"/>
            <a:r>
              <a:rPr lang="en-US" sz="2400" dirty="0" smtClean="0">
                <a:latin typeface="Chalkduster"/>
                <a:cs typeface="Chalkduster"/>
              </a:rPr>
              <a:t>Where do Proteins go after they are made?</a:t>
            </a:r>
          </a:p>
          <a:p>
            <a:endParaRPr lang="en-US" sz="1700" dirty="0"/>
          </a:p>
          <a:p>
            <a:pPr marL="285750" indent="-285750">
              <a:buFont typeface="Arial"/>
              <a:buChar char="•"/>
            </a:pPr>
            <a:r>
              <a:rPr lang="en-US" sz="1650" dirty="0" smtClean="0"/>
              <a:t>The proteins that are made from the Ribosomes found on the Endoplasmic Reticulum are transported to the Golgi Apparatus</a:t>
            </a:r>
          </a:p>
          <a:p>
            <a:endParaRPr lang="en-US" sz="1650" dirty="0"/>
          </a:p>
          <a:p>
            <a:pPr marL="285750" indent="-285750">
              <a:buFont typeface="Arial"/>
              <a:buChar char="•"/>
            </a:pPr>
            <a:r>
              <a:rPr lang="en-US" sz="1650" dirty="0" smtClean="0"/>
              <a:t>The </a:t>
            </a:r>
            <a:r>
              <a:rPr lang="en-US" sz="1650" b="1" u="sng" dirty="0" smtClean="0">
                <a:solidFill>
                  <a:srgbClr val="E2751D"/>
                </a:solidFill>
              </a:rPr>
              <a:t>Golgi Apparatus</a:t>
            </a:r>
            <a:r>
              <a:rPr lang="en-US" sz="1650" b="1" dirty="0" smtClean="0">
                <a:solidFill>
                  <a:srgbClr val="E2751D"/>
                </a:solidFill>
              </a:rPr>
              <a:t> </a:t>
            </a:r>
            <a:r>
              <a:rPr lang="en-US" sz="1650" dirty="0" smtClean="0"/>
              <a:t>is composed of </a:t>
            </a:r>
            <a:r>
              <a:rPr lang="en-US" sz="1650" dirty="0"/>
              <a:t>s</a:t>
            </a:r>
            <a:r>
              <a:rPr lang="en-US" sz="1650" dirty="0" smtClean="0"/>
              <a:t>tacks </a:t>
            </a:r>
            <a:r>
              <a:rPr lang="en-US" sz="1650" dirty="0"/>
              <a:t>of flattened membrane </a:t>
            </a:r>
            <a:r>
              <a:rPr lang="en-US" sz="1650" dirty="0" smtClean="0"/>
              <a:t>sacs.</a:t>
            </a:r>
          </a:p>
          <a:p>
            <a:endParaRPr lang="en-US" sz="1650" dirty="0"/>
          </a:p>
          <a:p>
            <a:pPr marL="285750" indent="-285750">
              <a:buFont typeface="Arial"/>
              <a:buChar char="•"/>
            </a:pPr>
            <a:r>
              <a:rPr lang="en-US" sz="1650" dirty="0" smtClean="0"/>
              <a:t>The job of the Golgi Apparatus is to modify, sort, and package </a:t>
            </a:r>
            <a:r>
              <a:rPr lang="en-US" sz="1650" dirty="0"/>
              <a:t>proteins from the </a:t>
            </a:r>
            <a:r>
              <a:rPr lang="en-US" sz="1650" dirty="0" smtClean="0"/>
              <a:t>ER. From there, the packaged proteins are transported to different parts of the cell</a:t>
            </a:r>
          </a:p>
          <a:p>
            <a:endParaRPr lang="en-US" sz="1650" dirty="0" smtClean="0"/>
          </a:p>
          <a:p>
            <a:pPr marL="285750" indent="-285750">
              <a:buFont typeface="Arial"/>
              <a:buChar char="•"/>
            </a:pPr>
            <a:r>
              <a:rPr lang="en-US" sz="1650" dirty="0" smtClean="0"/>
              <a:t>The Golgi Apparatus is like the </a:t>
            </a:r>
            <a:r>
              <a:rPr lang="en-US" sz="1650" dirty="0"/>
              <a:t>“UPS” of the cell, ships things where they need to go within the cell</a:t>
            </a:r>
          </a:p>
          <a:p>
            <a:endParaRPr lang="en-US" sz="1650" dirty="0"/>
          </a:p>
        </p:txBody>
      </p:sp>
      <p:pic>
        <p:nvPicPr>
          <p:cNvPr id="8" name="Picture 7" descr="golg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739" y="4092456"/>
            <a:ext cx="3433442" cy="2191420"/>
          </a:xfrm>
          <a:prstGeom prst="rect">
            <a:avLst/>
          </a:prstGeom>
        </p:spPr>
      </p:pic>
      <p:pic>
        <p:nvPicPr>
          <p:cNvPr id="9" name="Picture 8" descr="golgiapparat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422" y="370702"/>
            <a:ext cx="3005759" cy="2570854"/>
          </a:xfrm>
          <a:prstGeom prst="rect">
            <a:avLst/>
          </a:prstGeom>
        </p:spPr>
      </p:pic>
      <p:sp>
        <p:nvSpPr>
          <p:cNvPr id="10" name="TextBox 9"/>
          <p:cNvSpPr txBox="1"/>
          <p:nvPr/>
        </p:nvSpPr>
        <p:spPr>
          <a:xfrm>
            <a:off x="5944012" y="3309818"/>
            <a:ext cx="3005759" cy="369332"/>
          </a:xfrm>
          <a:prstGeom prst="rect">
            <a:avLst/>
          </a:prstGeom>
          <a:noFill/>
        </p:spPr>
        <p:txBody>
          <a:bodyPr wrap="square" rtlCol="0">
            <a:spAutoFit/>
          </a:bodyPr>
          <a:lstStyle/>
          <a:p>
            <a:pPr algn="ctr"/>
            <a:r>
              <a:rPr lang="en-US" dirty="0" smtClean="0">
                <a:latin typeface="Chalkduster"/>
                <a:cs typeface="Chalkduster"/>
              </a:rPr>
              <a:t>Under the Microscope</a:t>
            </a:r>
            <a:endParaRPr lang="en-US" dirty="0">
              <a:latin typeface="Chalkduster"/>
              <a:cs typeface="Chalkduster"/>
            </a:endParaRPr>
          </a:p>
        </p:txBody>
      </p:sp>
      <p:cxnSp>
        <p:nvCxnSpPr>
          <p:cNvPr id="12" name="Straight Arrow Connector 11"/>
          <p:cNvCxnSpPr/>
          <p:nvPr/>
        </p:nvCxnSpPr>
        <p:spPr>
          <a:xfrm flipH="1">
            <a:off x="7164694" y="3716138"/>
            <a:ext cx="282198" cy="862395"/>
          </a:xfrm>
          <a:prstGeom prst="straightConnector1">
            <a:avLst/>
          </a:prstGeom>
          <a:ln w="57150" cmpd="sng">
            <a:solidFill>
              <a:srgbClr val="DC3EAD"/>
            </a:solidFill>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24425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251" y="1859037"/>
            <a:ext cx="4624533" cy="4431983"/>
          </a:xfrm>
          <a:prstGeom prst="rect">
            <a:avLst/>
          </a:prstGeom>
          <a:noFill/>
        </p:spPr>
        <p:txBody>
          <a:bodyPr wrap="square" rtlCol="0">
            <a:spAutoFit/>
          </a:bodyPr>
          <a:lstStyle/>
          <a:p>
            <a:pPr algn="ctr"/>
            <a:r>
              <a:rPr lang="en-US" sz="2400" b="1" dirty="0" smtClean="0">
                <a:latin typeface="Chalkduster"/>
                <a:cs typeface="Chalkduster"/>
              </a:rPr>
              <a:t>What’s Inside the Nucleus?</a:t>
            </a:r>
          </a:p>
          <a:p>
            <a:endParaRPr lang="en-US" dirty="0" smtClean="0"/>
          </a:p>
          <a:p>
            <a:pPr marL="285750" indent="-285750">
              <a:buFont typeface="Arial"/>
              <a:buChar char="•"/>
            </a:pPr>
            <a:r>
              <a:rPr lang="en-US" dirty="0" smtClean="0"/>
              <a:t>Inside the</a:t>
            </a:r>
            <a:r>
              <a:rPr lang="en-US" b="1" dirty="0" smtClean="0">
                <a:solidFill>
                  <a:srgbClr val="FF6600"/>
                </a:solidFill>
              </a:rPr>
              <a:t> </a:t>
            </a:r>
            <a:r>
              <a:rPr lang="en-US" b="1" u="sng" dirty="0" smtClean="0">
                <a:solidFill>
                  <a:srgbClr val="FF870F"/>
                </a:solidFill>
              </a:rPr>
              <a:t>Nucleus</a:t>
            </a:r>
            <a:r>
              <a:rPr lang="en-US" b="1" dirty="0" smtClean="0">
                <a:solidFill>
                  <a:srgbClr val="FF6600"/>
                </a:solidFill>
              </a:rPr>
              <a:t> </a:t>
            </a:r>
            <a:r>
              <a:rPr lang="en-US" dirty="0" smtClean="0"/>
              <a:t>is a concentration of chromosomes surrounded by a double membrane, known as the Nucleolus.</a:t>
            </a:r>
          </a:p>
          <a:p>
            <a:endParaRPr lang="en-US" dirty="0"/>
          </a:p>
          <a:p>
            <a:pPr marL="285750" indent="-285750">
              <a:buFont typeface="Arial"/>
              <a:buChar char="•"/>
            </a:pPr>
            <a:r>
              <a:rPr lang="en-US" dirty="0" smtClean="0"/>
              <a:t>The Nucleolus is where </a:t>
            </a:r>
            <a:r>
              <a:rPr lang="en-US" dirty="0" err="1" smtClean="0"/>
              <a:t>rRNA</a:t>
            </a:r>
            <a:r>
              <a:rPr lang="en-US" dirty="0" smtClean="0"/>
              <a:t> (ribosomal RNA) is synthesized and ribosomes are assembled.</a:t>
            </a:r>
          </a:p>
          <a:p>
            <a:pPr marL="285750" indent="-285750">
              <a:buFont typeface="Arial"/>
              <a:buChar char="•"/>
            </a:pPr>
            <a:endParaRPr lang="en-US" dirty="0"/>
          </a:p>
          <a:p>
            <a:pPr marL="285750" indent="-285750">
              <a:buFont typeface="Arial"/>
              <a:buChar char="•"/>
            </a:pPr>
            <a:r>
              <a:rPr lang="en-US" dirty="0" smtClean="0"/>
              <a:t>In other words, the Nucleolus helps prepare the ribosomes so that they can make proteins for the cell</a:t>
            </a:r>
            <a:endParaRPr lang="en-US" dirty="0"/>
          </a:p>
        </p:txBody>
      </p:sp>
      <p:grpSp>
        <p:nvGrpSpPr>
          <p:cNvPr id="5" name="Group 4"/>
          <p:cNvGrpSpPr/>
          <p:nvPr/>
        </p:nvGrpSpPr>
        <p:grpSpPr>
          <a:xfrm>
            <a:off x="179893" y="229837"/>
            <a:ext cx="4741891" cy="1321454"/>
            <a:chOff x="179893" y="229837"/>
            <a:chExt cx="4741891" cy="1321454"/>
          </a:xfrm>
        </p:grpSpPr>
        <p:sp>
          <p:nvSpPr>
            <p:cNvPr id="6" name="Round Diagonal Corner Rectangle 5"/>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7" name="TextBox 6"/>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Nucleolus</a:t>
              </a:r>
              <a:endParaRPr lang="en-US" sz="5000" dirty="0">
                <a:latin typeface="American Typewriter"/>
                <a:cs typeface="American Typewriter"/>
              </a:endParaRPr>
            </a:p>
          </p:txBody>
        </p:sp>
      </p:grpSp>
      <p:grpSp>
        <p:nvGrpSpPr>
          <p:cNvPr id="13" name="Group 12"/>
          <p:cNvGrpSpPr/>
          <p:nvPr/>
        </p:nvGrpSpPr>
        <p:grpSpPr>
          <a:xfrm>
            <a:off x="5676594" y="571031"/>
            <a:ext cx="3064502" cy="5611348"/>
            <a:chOff x="899878" y="229837"/>
            <a:chExt cx="3064502" cy="5611348"/>
          </a:xfrm>
        </p:grpSpPr>
        <p:pic>
          <p:nvPicPr>
            <p:cNvPr id="14" name="Picture 13" descr="nucleolus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9878" y="229837"/>
              <a:ext cx="3064502" cy="2642616"/>
            </a:xfrm>
            <a:prstGeom prst="rect">
              <a:avLst/>
            </a:prstGeom>
          </p:spPr>
        </p:pic>
        <p:pic>
          <p:nvPicPr>
            <p:cNvPr id="15" name="Picture 14"/>
            <p:cNvPicPr>
              <a:picLocks/>
            </p:cNvPicPr>
            <p:nvPr/>
          </p:nvPicPr>
          <p:blipFill>
            <a:blip r:embed="rId3">
              <a:extLst>
                <a:ext uri="{28A0092B-C50C-407E-A947-70E740481C1C}">
                  <a14:useLocalDpi xmlns:a14="http://schemas.microsoft.com/office/drawing/2010/main" val="0"/>
                </a:ext>
              </a:extLst>
            </a:blip>
            <a:stretch>
              <a:fillRect/>
            </a:stretch>
          </p:blipFill>
          <p:spPr>
            <a:xfrm>
              <a:off x="1230868" y="3099767"/>
              <a:ext cx="2377440" cy="2194560"/>
            </a:xfrm>
            <a:prstGeom prst="rect">
              <a:avLst/>
            </a:prstGeom>
          </p:spPr>
        </p:pic>
        <p:cxnSp>
          <p:nvCxnSpPr>
            <p:cNvPr id="16" name="Straight Arrow Connector 15"/>
            <p:cNvCxnSpPr/>
            <p:nvPr/>
          </p:nvCxnSpPr>
          <p:spPr>
            <a:xfrm flipH="1">
              <a:off x="2493640" y="1242694"/>
              <a:ext cx="1" cy="2510440"/>
            </a:xfrm>
            <a:prstGeom prst="straightConnector1">
              <a:avLst/>
            </a:prstGeom>
            <a:ln w="57150" cmpd="sng">
              <a:solidFill>
                <a:srgbClr val="57F798"/>
              </a:solidFill>
              <a:tailEnd type="arrow"/>
            </a:ln>
          </p:spPr>
          <p:style>
            <a:lnRef idx="2">
              <a:schemeClr val="accent4"/>
            </a:lnRef>
            <a:fillRef idx="0">
              <a:schemeClr val="accent4"/>
            </a:fillRef>
            <a:effectRef idx="1">
              <a:schemeClr val="accent4"/>
            </a:effectRef>
            <a:fontRef idx="minor">
              <a:schemeClr val="tx1"/>
            </a:fontRef>
          </p:style>
        </p:cxnSp>
        <p:grpSp>
          <p:nvGrpSpPr>
            <p:cNvPr id="17" name="Group 16"/>
            <p:cNvGrpSpPr/>
            <p:nvPr/>
          </p:nvGrpSpPr>
          <p:grpSpPr>
            <a:xfrm>
              <a:off x="1043093" y="5471853"/>
              <a:ext cx="2901094" cy="369332"/>
              <a:chOff x="5997407" y="5466184"/>
              <a:chExt cx="2901094" cy="369332"/>
            </a:xfrm>
          </p:grpSpPr>
          <p:sp>
            <p:nvSpPr>
              <p:cNvPr id="18" name="Rectangle 17"/>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758258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1062" y="4640457"/>
            <a:ext cx="2107765" cy="2062103"/>
          </a:xfrm>
          <a:prstGeom prst="rect">
            <a:avLst/>
          </a:prstGeom>
          <a:noFill/>
        </p:spPr>
        <p:txBody>
          <a:bodyPr wrap="square" rtlCol="0">
            <a:spAutoFit/>
          </a:bodyPr>
          <a:lstStyle/>
          <a:p>
            <a:pPr algn="ctr"/>
            <a:r>
              <a:rPr lang="en-US" sz="1600" dirty="0" smtClean="0"/>
              <a:t>Atoms are the very smallest elements in the universe. Everything in the world is made up of atoms both living things and non-living things.</a:t>
            </a:r>
            <a:endParaRPr lang="en-US" sz="1600" dirty="0"/>
          </a:p>
        </p:txBody>
      </p:sp>
      <p:sp>
        <p:nvSpPr>
          <p:cNvPr id="11" name="TextBox 10"/>
          <p:cNvSpPr txBox="1"/>
          <p:nvPr/>
        </p:nvSpPr>
        <p:spPr>
          <a:xfrm>
            <a:off x="3256509" y="2054828"/>
            <a:ext cx="2602692" cy="2062103"/>
          </a:xfrm>
          <a:prstGeom prst="rect">
            <a:avLst/>
          </a:prstGeom>
          <a:noFill/>
        </p:spPr>
        <p:txBody>
          <a:bodyPr wrap="square" rtlCol="0">
            <a:spAutoFit/>
          </a:bodyPr>
          <a:lstStyle/>
          <a:p>
            <a:pPr algn="ctr"/>
            <a:r>
              <a:rPr lang="en-US" sz="1600" dirty="0" smtClean="0"/>
              <a:t>Molecules form when atoms combine to make a new substance. This molecule is made of the atoms to the left (2 hydrogen atoms and 1 oxygen atom to make water!).</a:t>
            </a:r>
            <a:endParaRPr lang="en-US" sz="1600" dirty="0"/>
          </a:p>
        </p:txBody>
      </p:sp>
      <p:grpSp>
        <p:nvGrpSpPr>
          <p:cNvPr id="3" name="Group 2"/>
          <p:cNvGrpSpPr/>
          <p:nvPr/>
        </p:nvGrpSpPr>
        <p:grpSpPr>
          <a:xfrm>
            <a:off x="255215" y="2593905"/>
            <a:ext cx="1900498" cy="1965329"/>
            <a:chOff x="255215" y="2593905"/>
            <a:chExt cx="1900498" cy="1965329"/>
          </a:xfrm>
        </p:grpSpPr>
        <p:sp>
          <p:nvSpPr>
            <p:cNvPr id="7" name="Oval 6"/>
            <p:cNvSpPr/>
            <p:nvPr/>
          </p:nvSpPr>
          <p:spPr>
            <a:xfrm>
              <a:off x="281930" y="2593905"/>
              <a:ext cx="822960" cy="822960"/>
            </a:xfrm>
            <a:prstGeom prst="ellipse">
              <a:avLst/>
            </a:prstGeom>
            <a:solidFill>
              <a:schemeClr val="bg1">
                <a:lumMod val="85000"/>
              </a:schemeClr>
            </a:solidFill>
            <a:ln/>
            <a:effectLst>
              <a:innerShdw blurRad="63500" dist="50800" dir="54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Oval 7"/>
            <p:cNvSpPr/>
            <p:nvPr/>
          </p:nvSpPr>
          <p:spPr>
            <a:xfrm>
              <a:off x="1332753" y="3188412"/>
              <a:ext cx="822960" cy="822960"/>
            </a:xfrm>
            <a:prstGeom prst="ellipse">
              <a:avLst/>
            </a:prstGeom>
            <a:solidFill>
              <a:schemeClr val="bg1">
                <a:lumMod val="85000"/>
              </a:schemeClr>
            </a:solidFill>
            <a:ln/>
            <a:effectLst>
              <a:innerShdw blurRad="63500" dist="50800" dir="8100000">
                <a:prstClr val="black">
                  <a:alpha val="50000"/>
                </a:prstClr>
              </a:innerShdw>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Oval 8"/>
            <p:cNvSpPr/>
            <p:nvPr/>
          </p:nvSpPr>
          <p:spPr>
            <a:xfrm>
              <a:off x="255215" y="3553247"/>
              <a:ext cx="1041691" cy="1005987"/>
            </a:xfrm>
            <a:prstGeom prst="ellipse">
              <a:avLst/>
            </a:prstGeom>
            <a:ln/>
            <a:effectLst>
              <a:innerShdw blurRad="63500" dist="50800" dir="8100000">
                <a:prstClr val="black">
                  <a:alpha val="50000"/>
                </a:prstClr>
              </a:innerShdw>
            </a:effectLst>
            <a:scene3d>
              <a:camera prst="obliqueTopLeft"/>
              <a:lightRig rig="threePt" dir="t"/>
            </a:scene3d>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4" name="TextBox 13"/>
            <p:cNvSpPr txBox="1"/>
            <p:nvPr/>
          </p:nvSpPr>
          <p:spPr>
            <a:xfrm>
              <a:off x="1546527" y="3416865"/>
              <a:ext cx="390414" cy="400110"/>
            </a:xfrm>
            <a:prstGeom prst="rect">
              <a:avLst/>
            </a:prstGeom>
            <a:noFill/>
          </p:spPr>
          <p:txBody>
            <a:bodyPr wrap="square" rtlCol="0">
              <a:spAutoFit/>
            </a:bodyPr>
            <a:lstStyle/>
            <a:p>
              <a:pPr algn="ctr"/>
              <a:r>
                <a:rPr lang="en-US" sz="2000" b="1" dirty="0" smtClean="0"/>
                <a:t>H</a:t>
              </a:r>
              <a:endParaRPr lang="en-US" sz="2000" b="1" dirty="0"/>
            </a:p>
          </p:txBody>
        </p:sp>
        <p:sp>
          <p:nvSpPr>
            <p:cNvPr id="15" name="TextBox 14"/>
            <p:cNvSpPr txBox="1"/>
            <p:nvPr/>
          </p:nvSpPr>
          <p:spPr>
            <a:xfrm>
              <a:off x="452642" y="2728739"/>
              <a:ext cx="481883" cy="400110"/>
            </a:xfrm>
            <a:prstGeom prst="rect">
              <a:avLst/>
            </a:prstGeom>
            <a:noFill/>
          </p:spPr>
          <p:txBody>
            <a:bodyPr wrap="square" rtlCol="0">
              <a:spAutoFit/>
            </a:bodyPr>
            <a:lstStyle/>
            <a:p>
              <a:pPr algn="ctr"/>
              <a:r>
                <a:rPr lang="en-US" sz="2000" b="1" dirty="0" smtClean="0"/>
                <a:t>H</a:t>
              </a:r>
              <a:endParaRPr lang="en-US" sz="2000" b="1" dirty="0"/>
            </a:p>
          </p:txBody>
        </p:sp>
        <p:sp>
          <p:nvSpPr>
            <p:cNvPr id="16" name="TextBox 15"/>
            <p:cNvSpPr txBox="1"/>
            <p:nvPr/>
          </p:nvSpPr>
          <p:spPr>
            <a:xfrm>
              <a:off x="452642" y="3856932"/>
              <a:ext cx="635581" cy="400110"/>
            </a:xfrm>
            <a:prstGeom prst="rect">
              <a:avLst/>
            </a:prstGeom>
            <a:noFill/>
          </p:spPr>
          <p:txBody>
            <a:bodyPr wrap="square" rtlCol="0">
              <a:spAutoFit/>
            </a:bodyPr>
            <a:lstStyle/>
            <a:p>
              <a:pPr algn="ctr"/>
              <a:r>
                <a:rPr lang="en-US" sz="2000" b="1" dirty="0" smtClean="0"/>
                <a:t>O</a:t>
              </a:r>
              <a:endParaRPr lang="en-US" sz="2000" b="1" dirty="0"/>
            </a:p>
          </p:txBody>
        </p:sp>
      </p:grpSp>
      <p:grpSp>
        <p:nvGrpSpPr>
          <p:cNvPr id="5" name="Group 4"/>
          <p:cNvGrpSpPr/>
          <p:nvPr/>
        </p:nvGrpSpPr>
        <p:grpSpPr>
          <a:xfrm>
            <a:off x="3256509" y="4231292"/>
            <a:ext cx="2783016" cy="2540518"/>
            <a:chOff x="3256509" y="4231292"/>
            <a:chExt cx="2783016" cy="2540518"/>
          </a:xfrm>
        </p:grpSpPr>
        <p:pic>
          <p:nvPicPr>
            <p:cNvPr id="4" name="Picture 3" descr="at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6509" y="4231292"/>
              <a:ext cx="2783016" cy="2003771"/>
            </a:xfrm>
            <a:prstGeom prst="rect">
              <a:avLst/>
            </a:prstGeom>
          </p:spPr>
        </p:pic>
        <p:sp>
          <p:nvSpPr>
            <p:cNvPr id="13" name="TextBox 12"/>
            <p:cNvSpPr txBox="1"/>
            <p:nvPr/>
          </p:nvSpPr>
          <p:spPr>
            <a:xfrm>
              <a:off x="3573952" y="6217812"/>
              <a:ext cx="2195289" cy="553998"/>
            </a:xfrm>
            <a:prstGeom prst="rect">
              <a:avLst/>
            </a:prstGeom>
            <a:noFill/>
          </p:spPr>
          <p:txBody>
            <a:bodyPr wrap="square" rtlCol="0">
              <a:spAutoFit/>
            </a:bodyPr>
            <a:lstStyle/>
            <a:p>
              <a:pPr algn="ctr"/>
              <a:r>
                <a:rPr lang="en-US" sz="3000" b="1" dirty="0" smtClean="0">
                  <a:latin typeface="American Typewriter"/>
                  <a:cs typeface="American Typewriter"/>
                </a:rPr>
                <a:t>Molecules</a:t>
              </a:r>
              <a:endParaRPr lang="en-US" sz="3000" b="1" dirty="0">
                <a:latin typeface="American Typewriter"/>
                <a:cs typeface="American Typewriter"/>
              </a:endParaRPr>
            </a:p>
          </p:txBody>
        </p:sp>
        <p:sp>
          <p:nvSpPr>
            <p:cNvPr id="19" name="TextBox 18"/>
            <p:cNvSpPr txBox="1"/>
            <p:nvPr/>
          </p:nvSpPr>
          <p:spPr>
            <a:xfrm>
              <a:off x="3573952" y="4538702"/>
              <a:ext cx="502935" cy="400110"/>
            </a:xfrm>
            <a:prstGeom prst="rect">
              <a:avLst/>
            </a:prstGeom>
            <a:noFill/>
          </p:spPr>
          <p:txBody>
            <a:bodyPr wrap="square" rtlCol="0">
              <a:spAutoFit/>
            </a:bodyPr>
            <a:lstStyle/>
            <a:p>
              <a:pPr algn="ctr"/>
              <a:r>
                <a:rPr lang="en-US" sz="2000" b="1" dirty="0" smtClean="0"/>
                <a:t>H</a:t>
              </a:r>
              <a:endParaRPr lang="en-US" sz="2000" b="1" dirty="0"/>
            </a:p>
          </p:txBody>
        </p:sp>
        <p:sp>
          <p:nvSpPr>
            <p:cNvPr id="20" name="TextBox 19"/>
            <p:cNvSpPr txBox="1"/>
            <p:nvPr/>
          </p:nvSpPr>
          <p:spPr>
            <a:xfrm>
              <a:off x="5291452" y="4538702"/>
              <a:ext cx="477789" cy="400110"/>
            </a:xfrm>
            <a:prstGeom prst="rect">
              <a:avLst/>
            </a:prstGeom>
            <a:noFill/>
          </p:spPr>
          <p:txBody>
            <a:bodyPr wrap="square" rtlCol="0">
              <a:spAutoFit/>
            </a:bodyPr>
            <a:lstStyle/>
            <a:p>
              <a:pPr algn="ctr"/>
              <a:r>
                <a:rPr lang="en-US" sz="2000" b="1" dirty="0" smtClean="0"/>
                <a:t>H</a:t>
              </a:r>
              <a:endParaRPr lang="en-US" sz="2000" b="1" dirty="0"/>
            </a:p>
          </p:txBody>
        </p:sp>
        <p:sp>
          <p:nvSpPr>
            <p:cNvPr id="21" name="TextBox 20"/>
            <p:cNvSpPr txBox="1"/>
            <p:nvPr/>
          </p:nvSpPr>
          <p:spPr>
            <a:xfrm>
              <a:off x="4274952" y="5138867"/>
              <a:ext cx="653817" cy="477054"/>
            </a:xfrm>
            <a:prstGeom prst="rect">
              <a:avLst/>
            </a:prstGeom>
            <a:noFill/>
          </p:spPr>
          <p:txBody>
            <a:bodyPr wrap="square" rtlCol="0">
              <a:spAutoFit/>
            </a:bodyPr>
            <a:lstStyle/>
            <a:p>
              <a:pPr algn="ctr"/>
              <a:r>
                <a:rPr lang="en-US" sz="2500" b="1" dirty="0" smtClean="0"/>
                <a:t> O</a:t>
              </a:r>
              <a:endParaRPr lang="en-US" sz="2500" b="1" dirty="0"/>
            </a:p>
          </p:txBody>
        </p:sp>
      </p:grpSp>
      <p:sp>
        <p:nvSpPr>
          <p:cNvPr id="22" name="TextBox 21"/>
          <p:cNvSpPr txBox="1"/>
          <p:nvPr/>
        </p:nvSpPr>
        <p:spPr>
          <a:xfrm>
            <a:off x="6850690" y="4886139"/>
            <a:ext cx="1938244" cy="1815882"/>
          </a:xfrm>
          <a:prstGeom prst="rect">
            <a:avLst/>
          </a:prstGeom>
          <a:noFill/>
        </p:spPr>
        <p:txBody>
          <a:bodyPr wrap="square" rtlCol="0">
            <a:spAutoFit/>
          </a:bodyPr>
          <a:lstStyle/>
          <a:p>
            <a:pPr algn="ctr"/>
            <a:r>
              <a:rPr lang="en-US" sz="1600" dirty="0" smtClean="0"/>
              <a:t>These are the most basic units of all living things. They are made of many atoms and molecules.</a:t>
            </a:r>
            <a:endParaRPr lang="en-US" sz="1600" dirty="0"/>
          </a:p>
        </p:txBody>
      </p:sp>
      <p:pic>
        <p:nvPicPr>
          <p:cNvPr id="25" name="Picture 24" descr="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427" y="2435082"/>
            <a:ext cx="2601883" cy="2236329"/>
          </a:xfrm>
          <a:prstGeom prst="rect">
            <a:avLst/>
          </a:prstGeom>
        </p:spPr>
      </p:pic>
      <p:sp>
        <p:nvSpPr>
          <p:cNvPr id="32" name="Right Arrow 31"/>
          <p:cNvSpPr/>
          <p:nvPr/>
        </p:nvSpPr>
        <p:spPr>
          <a:xfrm rot="1833769">
            <a:off x="2174472" y="418641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9287340">
            <a:off x="6068975" y="464382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088223" y="2410269"/>
            <a:ext cx="1722555" cy="553998"/>
          </a:xfrm>
          <a:prstGeom prst="rect">
            <a:avLst/>
          </a:prstGeom>
          <a:noFill/>
        </p:spPr>
        <p:txBody>
          <a:bodyPr wrap="square" rtlCol="0">
            <a:spAutoFit/>
          </a:bodyPr>
          <a:lstStyle/>
          <a:p>
            <a:pPr algn="ctr"/>
            <a:r>
              <a:rPr lang="en-US" sz="3000" b="1" dirty="0" smtClean="0">
                <a:latin typeface="American Typewriter"/>
                <a:cs typeface="American Typewriter"/>
              </a:rPr>
              <a:t>Atoms</a:t>
            </a:r>
            <a:endParaRPr lang="en-US" sz="3000" b="1" dirty="0">
              <a:latin typeface="American Typewriter"/>
              <a:cs typeface="American Typewriter"/>
            </a:endParaRPr>
          </a:p>
        </p:txBody>
      </p:sp>
      <p:sp>
        <p:nvSpPr>
          <p:cNvPr id="24" name="TextBox 23"/>
          <p:cNvSpPr txBox="1"/>
          <p:nvPr/>
        </p:nvSpPr>
        <p:spPr>
          <a:xfrm>
            <a:off x="6700309" y="1777829"/>
            <a:ext cx="1938244" cy="553998"/>
          </a:xfrm>
          <a:prstGeom prst="rect">
            <a:avLst/>
          </a:prstGeom>
          <a:noFill/>
        </p:spPr>
        <p:txBody>
          <a:bodyPr wrap="square" rtlCol="0">
            <a:spAutoFit/>
          </a:bodyPr>
          <a:lstStyle/>
          <a:p>
            <a:pPr algn="ctr"/>
            <a:r>
              <a:rPr lang="en-US" sz="3000" b="1" dirty="0" smtClean="0">
                <a:latin typeface="American Typewriter"/>
                <a:cs typeface="American Typewriter"/>
              </a:rPr>
              <a:t>Cells</a:t>
            </a:r>
            <a:endParaRPr lang="en-US" sz="3000" b="1" dirty="0">
              <a:latin typeface="American Typewriter"/>
              <a:cs typeface="American Typewriter"/>
            </a:endParaRPr>
          </a:p>
        </p:txBody>
      </p:sp>
      <p:sp>
        <p:nvSpPr>
          <p:cNvPr id="37" name="Rectangle 36"/>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8" name="Rectangle 37"/>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39" name="Rectangle 38"/>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40" name="Rectangle 39"/>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7" name="Round Diagonal Corner Rectangle 26"/>
          <p:cNvSpPr/>
          <p:nvPr/>
        </p:nvSpPr>
        <p:spPr>
          <a:xfrm>
            <a:off x="281930" y="263109"/>
            <a:ext cx="4903170" cy="1660472"/>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 name="Title 1"/>
          <p:cNvSpPr>
            <a:spLocks noGrp="1"/>
          </p:cNvSpPr>
          <p:nvPr>
            <p:ph type="title"/>
          </p:nvPr>
        </p:nvSpPr>
        <p:spPr>
          <a:xfrm>
            <a:off x="608838" y="263109"/>
            <a:ext cx="4319931" cy="1491977"/>
          </a:xfrm>
        </p:spPr>
        <p:txBody>
          <a:bodyPr/>
          <a:lstStyle/>
          <a:p>
            <a:r>
              <a:rPr lang="en-US" dirty="0" smtClean="0">
                <a:solidFill>
                  <a:srgbClr val="000000"/>
                </a:solidFill>
                <a:latin typeface="American Typewriter"/>
                <a:cs typeface="American Typewriter"/>
              </a:rPr>
              <a:t>Where do Cells Come from?</a:t>
            </a:r>
            <a:endParaRPr lang="en-US" dirty="0">
              <a:solidFill>
                <a:srgbClr val="000000"/>
              </a:solidFill>
              <a:latin typeface="American Typewriter"/>
              <a:cs typeface="American Typewriter"/>
            </a:endParaRPr>
          </a:p>
        </p:txBody>
      </p:sp>
    </p:spTree>
    <p:extLst>
      <p:ext uri="{BB962C8B-B14F-4D97-AF65-F5344CB8AC3E}">
        <p14:creationId xmlns:p14="http://schemas.microsoft.com/office/powerpoint/2010/main" val="2430216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811865"/>
            <a:chOff x="179893" y="229837"/>
            <a:chExt cx="4741891" cy="1811865"/>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1631216"/>
            </a:xfrm>
            <a:prstGeom prst="rect">
              <a:avLst/>
            </a:prstGeom>
            <a:noFill/>
          </p:spPr>
          <p:txBody>
            <a:bodyPr wrap="square" rtlCol="0">
              <a:spAutoFit/>
            </a:bodyPr>
            <a:lstStyle/>
            <a:p>
              <a:pPr algn="ctr"/>
              <a:r>
                <a:rPr lang="en-US" sz="5000" dirty="0" smtClean="0">
                  <a:latin typeface="American Typewriter"/>
                  <a:cs typeface="American Typewriter"/>
                </a:rPr>
                <a:t>Mitochondria</a:t>
              </a:r>
              <a:endParaRPr lang="en-US" sz="5000" dirty="0">
                <a:latin typeface="American Typewriter"/>
                <a:cs typeface="American Typewriter"/>
              </a:endParaRPr>
            </a:p>
          </p:txBody>
        </p:sp>
      </p:grpSp>
      <p:sp>
        <p:nvSpPr>
          <p:cNvPr id="7" name="TextBox 6"/>
          <p:cNvSpPr txBox="1"/>
          <p:nvPr/>
        </p:nvSpPr>
        <p:spPr>
          <a:xfrm>
            <a:off x="567757" y="2075796"/>
            <a:ext cx="4496130" cy="3970318"/>
          </a:xfrm>
          <a:prstGeom prst="rect">
            <a:avLst/>
          </a:prstGeom>
          <a:noFill/>
        </p:spPr>
        <p:txBody>
          <a:bodyPr wrap="square" rtlCol="0">
            <a:spAutoFit/>
          </a:bodyPr>
          <a:lstStyle/>
          <a:p>
            <a:pPr algn="ctr"/>
            <a:r>
              <a:rPr lang="en-US" sz="2400" b="1" dirty="0" smtClean="0">
                <a:latin typeface="Chalkduster"/>
                <a:cs typeface="Chalkduster"/>
              </a:rPr>
              <a:t>Where Does the Cell Get the Energy to do all of this?</a:t>
            </a:r>
          </a:p>
          <a:p>
            <a:pPr marL="285750" indent="-285750" algn="ctr">
              <a:buFont typeface="Arial"/>
              <a:buChar char="•"/>
            </a:pPr>
            <a:endParaRPr lang="en-US" dirty="0" smtClean="0"/>
          </a:p>
          <a:p>
            <a:pPr marL="285750" indent="-285750">
              <a:buFont typeface="Arial"/>
              <a:buChar char="•"/>
            </a:pPr>
            <a:r>
              <a:rPr lang="en-US" dirty="0" smtClean="0"/>
              <a:t>The cell derives energy to perform all of its tasks from the Mitochondrion.</a:t>
            </a:r>
          </a:p>
          <a:p>
            <a:pPr marL="285750" indent="-285750">
              <a:buFont typeface="Arial"/>
              <a:buChar char="•"/>
            </a:pPr>
            <a:endParaRPr lang="en-US" dirty="0"/>
          </a:p>
          <a:p>
            <a:pPr marL="285750" indent="-285750">
              <a:buFont typeface="Arial"/>
              <a:buChar char="•"/>
            </a:pPr>
            <a:r>
              <a:rPr lang="en-US" dirty="0" smtClean="0"/>
              <a:t>The </a:t>
            </a:r>
            <a:r>
              <a:rPr lang="en-US" b="1" u="sng" dirty="0" smtClean="0">
                <a:solidFill>
                  <a:srgbClr val="E2751D"/>
                </a:solidFill>
              </a:rPr>
              <a:t>Mitochondrion</a:t>
            </a:r>
            <a:r>
              <a:rPr lang="en-US" dirty="0" smtClean="0"/>
              <a:t> are known as the “Power-plants” or “Power-houses” of the cell because they are responsible for generating energy that the cell uses to perform</a:t>
            </a:r>
            <a:endParaRPr lang="en-US" dirty="0"/>
          </a:p>
          <a:p>
            <a:endParaRPr lang="en-US" dirty="0"/>
          </a:p>
        </p:txBody>
      </p:sp>
      <p:grpSp>
        <p:nvGrpSpPr>
          <p:cNvPr id="12" name="Group 11"/>
          <p:cNvGrpSpPr/>
          <p:nvPr/>
        </p:nvGrpSpPr>
        <p:grpSpPr>
          <a:xfrm>
            <a:off x="5558134" y="310575"/>
            <a:ext cx="3380809" cy="5578384"/>
            <a:chOff x="777234" y="229837"/>
            <a:chExt cx="3380809" cy="5578384"/>
          </a:xfrm>
        </p:grpSpPr>
        <p:pic>
          <p:nvPicPr>
            <p:cNvPr id="13" name="Picture 12" descr="mitochondria2.jpg"/>
            <p:cNvPicPr>
              <a:picLocks/>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36019" y="229837"/>
              <a:ext cx="3063240" cy="2642616"/>
            </a:xfrm>
            <a:prstGeom prst="rect">
              <a:avLst/>
            </a:prstGeom>
          </p:spPr>
        </p:pic>
        <p:pic>
          <p:nvPicPr>
            <p:cNvPr id="14" name="Picture 13" descr="mitochondria 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4" y="3099767"/>
              <a:ext cx="3380809" cy="2194560"/>
            </a:xfrm>
            <a:prstGeom prst="rect">
              <a:avLst/>
            </a:prstGeom>
          </p:spPr>
        </p:pic>
        <p:cxnSp>
          <p:nvCxnSpPr>
            <p:cNvPr id="15" name="Straight Arrow Connector 14"/>
            <p:cNvCxnSpPr/>
            <p:nvPr/>
          </p:nvCxnSpPr>
          <p:spPr>
            <a:xfrm>
              <a:off x="2811265" y="1992236"/>
              <a:ext cx="0" cy="1638068"/>
            </a:xfrm>
            <a:prstGeom prst="straightConnector1">
              <a:avLst/>
            </a:prstGeom>
            <a:ln w="57150" cmpd="sng">
              <a:solidFill>
                <a:srgbClr val="FF6600"/>
              </a:solidFill>
              <a:tailEnd type="arrow"/>
            </a:ln>
          </p:spPr>
          <p:style>
            <a:lnRef idx="2">
              <a:schemeClr val="accent4"/>
            </a:lnRef>
            <a:fillRef idx="0">
              <a:schemeClr val="accent4"/>
            </a:fillRef>
            <a:effectRef idx="1">
              <a:schemeClr val="accent4"/>
            </a:effectRef>
            <a:fontRef idx="minor">
              <a:schemeClr val="tx1"/>
            </a:fontRef>
          </p:style>
        </p:cxnSp>
        <p:grpSp>
          <p:nvGrpSpPr>
            <p:cNvPr id="16" name="Group 15"/>
            <p:cNvGrpSpPr/>
            <p:nvPr/>
          </p:nvGrpSpPr>
          <p:grpSpPr>
            <a:xfrm>
              <a:off x="1017091" y="5438889"/>
              <a:ext cx="2901094" cy="369332"/>
              <a:chOff x="5997407" y="5466184"/>
              <a:chExt cx="2901094" cy="369332"/>
            </a:xfrm>
          </p:grpSpPr>
          <p:sp>
            <p:nvSpPr>
              <p:cNvPr id="17" name="Rectangle 16"/>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392896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20" y="229838"/>
            <a:ext cx="8575775" cy="1149994"/>
            <a:chOff x="179893" y="229837"/>
            <a:chExt cx="6067104" cy="1321454"/>
          </a:xfrm>
        </p:grpSpPr>
        <p:sp>
          <p:nvSpPr>
            <p:cNvPr id="5" name="Round Diagonal Corner Rectangle 4"/>
            <p:cNvSpPr/>
            <p:nvPr/>
          </p:nvSpPr>
          <p:spPr>
            <a:xfrm>
              <a:off x="179893" y="229837"/>
              <a:ext cx="6067104"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373526" y="410486"/>
              <a:ext cx="5865459" cy="540669"/>
            </a:xfrm>
            <a:prstGeom prst="rect">
              <a:avLst/>
            </a:prstGeom>
            <a:noFill/>
          </p:spPr>
          <p:txBody>
            <a:bodyPr wrap="square" rtlCol="0">
              <a:spAutoFit/>
            </a:bodyPr>
            <a:lstStyle/>
            <a:p>
              <a:pPr algn="ctr"/>
              <a:r>
                <a:rPr lang="en-US" sz="4000" dirty="0" smtClean="0">
                  <a:latin typeface="American Typewriter"/>
                  <a:cs typeface="American Typewriter"/>
                </a:rPr>
                <a:t>Rough Endoplasmic Reticulum</a:t>
              </a:r>
              <a:endParaRPr lang="en-US" sz="4000" dirty="0">
                <a:latin typeface="American Typewriter"/>
                <a:cs typeface="American Typewriter"/>
              </a:endParaRPr>
            </a:p>
          </p:txBody>
        </p:sp>
      </p:grpSp>
      <p:sp>
        <p:nvSpPr>
          <p:cNvPr id="7" name="Rectangle 6"/>
          <p:cNvSpPr/>
          <p:nvPr/>
        </p:nvSpPr>
        <p:spPr>
          <a:xfrm>
            <a:off x="253578" y="1641150"/>
            <a:ext cx="5155218" cy="4801315"/>
          </a:xfrm>
          <a:prstGeom prst="rect">
            <a:avLst/>
          </a:prstGeom>
        </p:spPr>
        <p:txBody>
          <a:bodyPr wrap="square">
            <a:spAutoFit/>
          </a:bodyPr>
          <a:lstStyle/>
          <a:p>
            <a:pPr algn="ctr"/>
            <a:r>
              <a:rPr lang="en-US" sz="2400" b="1" dirty="0">
                <a:solidFill>
                  <a:srgbClr val="000000"/>
                </a:solidFill>
                <a:latin typeface="Chalkduster"/>
                <a:cs typeface="Chalkduster"/>
              </a:rPr>
              <a:t>What </a:t>
            </a:r>
            <a:r>
              <a:rPr lang="en-US" sz="2400" b="1" dirty="0" smtClean="0">
                <a:solidFill>
                  <a:srgbClr val="000000"/>
                </a:solidFill>
                <a:latin typeface="Chalkduster"/>
                <a:cs typeface="Chalkduster"/>
              </a:rPr>
              <a:t>do </a:t>
            </a:r>
            <a:r>
              <a:rPr lang="en-US" sz="2400" b="1" dirty="0">
                <a:solidFill>
                  <a:srgbClr val="000000"/>
                </a:solidFill>
                <a:latin typeface="Chalkduster"/>
                <a:cs typeface="Chalkduster"/>
              </a:rPr>
              <a:t>Ribosomes have to do with the Endoplasmic Reticulum?</a:t>
            </a:r>
          </a:p>
          <a:p>
            <a:endParaRPr lang="en-US" dirty="0" smtClean="0"/>
          </a:p>
          <a:p>
            <a:endParaRPr lang="en-US" dirty="0"/>
          </a:p>
          <a:p>
            <a:pPr marL="285750" indent="-285750">
              <a:buFont typeface="Arial"/>
              <a:buChar char="•"/>
            </a:pPr>
            <a:r>
              <a:rPr lang="en-US" dirty="0"/>
              <a:t>The </a:t>
            </a:r>
            <a:r>
              <a:rPr lang="en-US" b="1" u="sng" dirty="0">
                <a:solidFill>
                  <a:schemeClr val="accent3"/>
                </a:solidFill>
              </a:rPr>
              <a:t>Rough Endoplasmic Reticulum </a:t>
            </a:r>
            <a:r>
              <a:rPr lang="en-US" dirty="0"/>
              <a:t>is network of membranes containing </a:t>
            </a:r>
            <a:r>
              <a:rPr lang="en-US" dirty="0" smtClean="0"/>
              <a:t>ribosomes</a:t>
            </a:r>
            <a:r>
              <a:rPr lang="en-US" dirty="0"/>
              <a:t> </a:t>
            </a:r>
            <a:r>
              <a:rPr lang="en-US" dirty="0" smtClean="0"/>
              <a:t>(which is why it’s called the rough ER).</a:t>
            </a:r>
            <a:endParaRPr lang="en-US" dirty="0"/>
          </a:p>
          <a:p>
            <a:endParaRPr lang="en-US" dirty="0">
              <a:solidFill>
                <a:srgbClr val="FFFFFF"/>
              </a:solidFill>
            </a:endParaRPr>
          </a:p>
          <a:p>
            <a:pPr marL="285750" indent="-285750">
              <a:buFont typeface="Arial"/>
              <a:buChar char="•"/>
            </a:pPr>
            <a:r>
              <a:rPr lang="en-US" dirty="0"/>
              <a:t>The Rough ER acts as a packaging system that, combined with the ribosomes, helps make the proteins and membranes for the cell. These parts are then transported to the Golgi Apparatus (which we will explain next)</a:t>
            </a:r>
          </a:p>
        </p:txBody>
      </p:sp>
      <p:grpSp>
        <p:nvGrpSpPr>
          <p:cNvPr id="20" name="Group 19"/>
          <p:cNvGrpSpPr/>
          <p:nvPr/>
        </p:nvGrpSpPr>
        <p:grpSpPr>
          <a:xfrm>
            <a:off x="5682494" y="924640"/>
            <a:ext cx="3063240" cy="5713998"/>
            <a:chOff x="490096" y="233512"/>
            <a:chExt cx="3063240" cy="5713998"/>
          </a:xfrm>
        </p:grpSpPr>
        <p:grpSp>
          <p:nvGrpSpPr>
            <p:cNvPr id="21" name="Group 20"/>
            <p:cNvGrpSpPr/>
            <p:nvPr/>
          </p:nvGrpSpPr>
          <p:grpSpPr>
            <a:xfrm>
              <a:off x="571169" y="2116681"/>
              <a:ext cx="2901094" cy="3830829"/>
              <a:chOff x="1037576" y="2006086"/>
              <a:chExt cx="2901094" cy="3830829"/>
            </a:xfrm>
          </p:grpSpPr>
          <p:pic>
            <p:nvPicPr>
              <p:cNvPr id="23" name="Picture 22" descr="rough.jpg"/>
              <p:cNvPicPr>
                <a:picLocks/>
              </p:cNvPicPr>
              <p:nvPr/>
            </p:nvPicPr>
            <p:blipFill>
              <a:blip r:embed="rId2">
                <a:extLst>
                  <a:ext uri="{28A0092B-C50C-407E-A947-70E740481C1C}">
                    <a14:useLocalDpi xmlns:a14="http://schemas.microsoft.com/office/drawing/2010/main" val="0"/>
                  </a:ext>
                </a:extLst>
              </a:blip>
              <a:stretch>
                <a:fillRect/>
              </a:stretch>
            </p:blipFill>
            <p:spPr>
              <a:xfrm>
                <a:off x="1299403" y="3120606"/>
                <a:ext cx="2377440" cy="2194560"/>
              </a:xfrm>
              <a:prstGeom prst="rect">
                <a:avLst/>
              </a:prstGeom>
            </p:spPr>
          </p:pic>
          <p:cxnSp>
            <p:nvCxnSpPr>
              <p:cNvPr id="24" name="Straight Arrow Connector 23"/>
              <p:cNvCxnSpPr/>
              <p:nvPr/>
            </p:nvCxnSpPr>
            <p:spPr>
              <a:xfrm>
                <a:off x="2179409" y="2006086"/>
                <a:ext cx="0" cy="1337615"/>
              </a:xfrm>
              <a:prstGeom prst="straightConnector1">
                <a:avLst/>
              </a:prstGeom>
              <a:ln w="57150" cmpd="sng">
                <a:solidFill>
                  <a:srgbClr val="43C733"/>
                </a:solidFill>
                <a:tailEnd type="arrow"/>
              </a:ln>
            </p:spPr>
            <p:style>
              <a:lnRef idx="2">
                <a:schemeClr val="accent4"/>
              </a:lnRef>
              <a:fillRef idx="0">
                <a:schemeClr val="accent4"/>
              </a:fillRef>
              <a:effectRef idx="1">
                <a:schemeClr val="accent4"/>
              </a:effectRef>
              <a:fontRef idx="minor">
                <a:schemeClr val="tx1"/>
              </a:fontRef>
            </p:style>
          </p:cxnSp>
          <p:grpSp>
            <p:nvGrpSpPr>
              <p:cNvPr id="25" name="Group 24"/>
              <p:cNvGrpSpPr/>
              <p:nvPr/>
            </p:nvGrpSpPr>
            <p:grpSpPr>
              <a:xfrm>
                <a:off x="1037576" y="5467583"/>
                <a:ext cx="2901094" cy="369332"/>
                <a:chOff x="5997407" y="5466184"/>
                <a:chExt cx="2901094" cy="369332"/>
              </a:xfrm>
            </p:grpSpPr>
            <p:sp>
              <p:nvSpPr>
                <p:cNvPr id="26" name="Rectangle 25"/>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pic>
          <p:nvPicPr>
            <p:cNvPr id="22" name="Picture 21"/>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096" y="233512"/>
              <a:ext cx="3063240" cy="2642616"/>
            </a:xfrm>
            <a:prstGeom prst="rect">
              <a:avLst/>
            </a:prstGeom>
          </p:spPr>
        </p:pic>
      </p:grpSp>
    </p:spTree>
    <p:extLst>
      <p:ext uri="{BB962C8B-B14F-4D97-AF65-F5344CB8AC3E}">
        <p14:creationId xmlns:p14="http://schemas.microsoft.com/office/powerpoint/2010/main" val="179562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Ribosomes</a:t>
              </a:r>
              <a:endParaRPr lang="en-US" sz="5000" dirty="0">
                <a:latin typeface="American Typewriter"/>
                <a:cs typeface="American Typewriter"/>
              </a:endParaRPr>
            </a:p>
          </p:txBody>
        </p:sp>
      </p:grpSp>
      <p:sp>
        <p:nvSpPr>
          <p:cNvPr id="7" name="TextBox 6"/>
          <p:cNvSpPr txBox="1"/>
          <p:nvPr/>
        </p:nvSpPr>
        <p:spPr>
          <a:xfrm>
            <a:off x="310633" y="1934044"/>
            <a:ext cx="4622617" cy="4616649"/>
          </a:xfrm>
          <a:prstGeom prst="rect">
            <a:avLst/>
          </a:prstGeom>
          <a:noFill/>
        </p:spPr>
        <p:txBody>
          <a:bodyPr wrap="square" rtlCol="0">
            <a:spAutoFit/>
          </a:bodyPr>
          <a:lstStyle/>
          <a:p>
            <a:pPr algn="ctr"/>
            <a:r>
              <a:rPr lang="en-US" sz="2400" b="1" dirty="0" smtClean="0">
                <a:latin typeface="Chalkduster"/>
                <a:cs typeface="Chalkduster"/>
              </a:rPr>
              <a:t>If the Nucleolus makes Ribosomes, what do Ribosomes make?</a:t>
            </a:r>
          </a:p>
          <a:p>
            <a:pPr algn="ctr"/>
            <a:endParaRPr lang="en-US" sz="2400" b="1" dirty="0" smtClean="0"/>
          </a:p>
          <a:p>
            <a:endParaRPr lang="en-US" dirty="0"/>
          </a:p>
          <a:p>
            <a:pPr marL="285750" indent="-285750">
              <a:buFont typeface="Arial"/>
              <a:buChar char="•"/>
            </a:pPr>
            <a:r>
              <a:rPr lang="en-US" b="1" dirty="0">
                <a:solidFill>
                  <a:srgbClr val="FF870F"/>
                </a:solidFill>
              </a:rPr>
              <a:t> </a:t>
            </a:r>
            <a:r>
              <a:rPr lang="en-US" b="1" u="sng" dirty="0" smtClean="0">
                <a:solidFill>
                  <a:srgbClr val="FF870F"/>
                </a:solidFill>
              </a:rPr>
              <a:t>Ribosomes</a:t>
            </a:r>
            <a:r>
              <a:rPr lang="en-US" b="1" dirty="0" smtClean="0">
                <a:solidFill>
                  <a:srgbClr val="FF870F"/>
                </a:solidFill>
              </a:rPr>
              <a:t> </a:t>
            </a:r>
            <a:r>
              <a:rPr lang="en-US" dirty="0" smtClean="0"/>
              <a:t>are attached to the Rough Endoplasmic Reticulum (which we will learn about next) and are where protein synthesis (protein building) occurs.</a:t>
            </a:r>
          </a:p>
          <a:p>
            <a:pPr marL="285750" indent="-285750">
              <a:buFont typeface="Arial"/>
              <a:buChar char="•"/>
            </a:pPr>
            <a:endParaRPr lang="en-US" dirty="0"/>
          </a:p>
          <a:p>
            <a:pPr marL="285750" indent="-285750">
              <a:buFont typeface="Arial"/>
              <a:buChar char="•"/>
            </a:pPr>
            <a:r>
              <a:rPr lang="en-US" dirty="0" smtClean="0"/>
              <a:t>Ribosomes are small, complex assemblies of protein and RNA and are made in the Nucleolus. </a:t>
            </a:r>
          </a:p>
          <a:p>
            <a:endParaRPr lang="en-US" dirty="0"/>
          </a:p>
        </p:txBody>
      </p:sp>
      <p:grpSp>
        <p:nvGrpSpPr>
          <p:cNvPr id="16" name="Group 15"/>
          <p:cNvGrpSpPr/>
          <p:nvPr/>
        </p:nvGrpSpPr>
        <p:grpSpPr>
          <a:xfrm>
            <a:off x="5664340" y="410486"/>
            <a:ext cx="3063240" cy="5573413"/>
            <a:chOff x="805737" y="229837"/>
            <a:chExt cx="3063240" cy="5573413"/>
          </a:xfrm>
        </p:grpSpPr>
        <p:pic>
          <p:nvPicPr>
            <p:cNvPr id="17" name="Picture 16" descr="mito-em.gif"/>
            <p:cNvPicPr>
              <a:picLocks/>
            </p:cNvPicPr>
            <p:nvPr/>
          </p:nvPicPr>
          <p:blipFill>
            <a:blip r:embed="rId2">
              <a:extLst>
                <a:ext uri="{28A0092B-C50C-407E-A947-70E740481C1C}">
                  <a14:useLocalDpi xmlns:a14="http://schemas.microsoft.com/office/drawing/2010/main" val="0"/>
                </a:ext>
              </a:extLst>
            </a:blip>
            <a:stretch>
              <a:fillRect/>
            </a:stretch>
          </p:blipFill>
          <p:spPr>
            <a:xfrm>
              <a:off x="1148637" y="3099767"/>
              <a:ext cx="2377440" cy="2194560"/>
            </a:xfrm>
            <a:prstGeom prst="rect">
              <a:avLst/>
            </a:prstGeom>
          </p:spPr>
        </p:pic>
        <p:pic>
          <p:nvPicPr>
            <p:cNvPr id="18" name="Picture 17" descr="ribosomes2.1.png"/>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5737" y="229837"/>
              <a:ext cx="3063240" cy="2642616"/>
            </a:xfrm>
            <a:prstGeom prst="rect">
              <a:avLst/>
            </a:prstGeom>
          </p:spPr>
        </p:pic>
        <p:cxnSp>
          <p:nvCxnSpPr>
            <p:cNvPr id="19" name="Straight Arrow Connector 18"/>
            <p:cNvCxnSpPr/>
            <p:nvPr/>
          </p:nvCxnSpPr>
          <p:spPr>
            <a:xfrm>
              <a:off x="2624599" y="2088107"/>
              <a:ext cx="0" cy="1593220"/>
            </a:xfrm>
            <a:prstGeom prst="straightConnector1">
              <a:avLst/>
            </a:prstGeom>
            <a:ln w="57150" cmpd="sng">
              <a:solidFill>
                <a:srgbClr val="DC2E8C"/>
              </a:solidFill>
              <a:tailEnd type="arrow"/>
            </a:ln>
          </p:spPr>
          <p:style>
            <a:lnRef idx="2">
              <a:schemeClr val="accent4"/>
            </a:lnRef>
            <a:fillRef idx="0">
              <a:schemeClr val="accent4"/>
            </a:fillRef>
            <a:effectRef idx="1">
              <a:schemeClr val="accent4"/>
            </a:effectRef>
            <a:fontRef idx="minor">
              <a:schemeClr val="tx1"/>
            </a:fontRef>
          </p:style>
        </p:cxnSp>
        <p:grpSp>
          <p:nvGrpSpPr>
            <p:cNvPr id="20" name="Group 19"/>
            <p:cNvGrpSpPr/>
            <p:nvPr/>
          </p:nvGrpSpPr>
          <p:grpSpPr>
            <a:xfrm>
              <a:off x="886810" y="5433918"/>
              <a:ext cx="2901094" cy="369332"/>
              <a:chOff x="5997407" y="5466184"/>
              <a:chExt cx="2901094" cy="369332"/>
            </a:xfrm>
          </p:grpSpPr>
          <p:sp>
            <p:nvSpPr>
              <p:cNvPr id="21" name="Rectangle 20"/>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056760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893" y="229837"/>
            <a:ext cx="4741891"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Lysosomes</a:t>
              </a:r>
              <a:endParaRPr lang="en-US" sz="5000" dirty="0">
                <a:latin typeface="American Typewriter"/>
                <a:cs typeface="American Typewriter"/>
              </a:endParaRPr>
            </a:p>
          </p:txBody>
        </p:sp>
      </p:grpSp>
      <p:sp>
        <p:nvSpPr>
          <p:cNvPr id="7" name="TextBox 6"/>
          <p:cNvSpPr txBox="1"/>
          <p:nvPr/>
        </p:nvSpPr>
        <p:spPr>
          <a:xfrm>
            <a:off x="179893" y="1774608"/>
            <a:ext cx="4885730" cy="5262980"/>
          </a:xfrm>
          <a:prstGeom prst="rect">
            <a:avLst/>
          </a:prstGeom>
          <a:noFill/>
        </p:spPr>
        <p:txBody>
          <a:bodyPr wrap="square" rtlCol="0">
            <a:spAutoFit/>
          </a:bodyPr>
          <a:lstStyle/>
          <a:p>
            <a:pPr algn="ctr"/>
            <a:r>
              <a:rPr lang="en-US" sz="2400" b="1" dirty="0" smtClean="0">
                <a:latin typeface="Chalkduster"/>
                <a:cs typeface="Chalkduster"/>
              </a:rPr>
              <a:t>The Golgi Apparatus Has One More Job:</a:t>
            </a:r>
          </a:p>
          <a:p>
            <a:endParaRPr lang="en-US" dirty="0"/>
          </a:p>
          <a:p>
            <a:pPr marL="285750" indent="-285750">
              <a:buFont typeface="Arial"/>
              <a:buChar char="•"/>
            </a:pPr>
            <a:r>
              <a:rPr lang="en-US" dirty="0" smtClean="0"/>
              <a:t>The Golgi Apparatus produces</a:t>
            </a:r>
            <a:r>
              <a:rPr lang="en-US" u="sng" dirty="0" smtClean="0">
                <a:solidFill>
                  <a:schemeClr val="accent1"/>
                </a:solidFill>
              </a:rPr>
              <a:t> </a:t>
            </a:r>
            <a:r>
              <a:rPr lang="en-US" dirty="0" smtClean="0"/>
              <a:t>Lysosomes.</a:t>
            </a:r>
          </a:p>
          <a:p>
            <a:endParaRPr lang="en-US" dirty="0" smtClean="0"/>
          </a:p>
          <a:p>
            <a:pPr algn="ctr"/>
            <a:r>
              <a:rPr lang="en-US" sz="2400" b="1" dirty="0" smtClean="0">
                <a:latin typeface="Chalkduster"/>
                <a:cs typeface="Chalkduster"/>
              </a:rPr>
              <a:t>What do these Lysosomes Do?</a:t>
            </a:r>
          </a:p>
          <a:p>
            <a:pPr algn="ctr"/>
            <a:endParaRPr lang="en-US" sz="2400" b="1" dirty="0"/>
          </a:p>
          <a:p>
            <a:pPr marL="285750" indent="-285750">
              <a:buFont typeface="Arial"/>
              <a:buChar char="•"/>
            </a:pPr>
            <a:r>
              <a:rPr lang="en-US" b="1" u="sng" dirty="0" smtClean="0">
                <a:solidFill>
                  <a:srgbClr val="FF870F"/>
                </a:solidFill>
              </a:rPr>
              <a:t>Lysosomes</a:t>
            </a:r>
            <a:r>
              <a:rPr lang="en-US" dirty="0" smtClean="0"/>
              <a:t> are membranous sacs that contain hydrolytic digestive enzymes.</a:t>
            </a:r>
          </a:p>
          <a:p>
            <a:pPr marL="285750" indent="-285750">
              <a:buFont typeface="Arial"/>
              <a:buChar char="•"/>
            </a:pPr>
            <a:endParaRPr lang="en-US" dirty="0"/>
          </a:p>
          <a:p>
            <a:pPr marL="285750" indent="-285750">
              <a:buFont typeface="Arial"/>
              <a:buChar char="•"/>
            </a:pPr>
            <a:r>
              <a:rPr lang="en-US" dirty="0" smtClean="0"/>
              <a:t>In other words, the Lysosome is responsible for digesting worn-out organelles and cell debris (trash).</a:t>
            </a:r>
          </a:p>
          <a:p>
            <a:pPr marL="285750" indent="-285750">
              <a:buFont typeface="Arial"/>
              <a:buChar char="•"/>
            </a:pPr>
            <a:endParaRPr lang="en-US" dirty="0"/>
          </a:p>
          <a:p>
            <a:endParaRPr lang="en-US" dirty="0"/>
          </a:p>
        </p:txBody>
      </p:sp>
      <p:grpSp>
        <p:nvGrpSpPr>
          <p:cNvPr id="3" name="Group 2"/>
          <p:cNvGrpSpPr/>
          <p:nvPr/>
        </p:nvGrpSpPr>
        <p:grpSpPr>
          <a:xfrm>
            <a:off x="5545395" y="581855"/>
            <a:ext cx="3063240" cy="5574709"/>
            <a:chOff x="5545395" y="581855"/>
            <a:chExt cx="3063240" cy="5574709"/>
          </a:xfrm>
        </p:grpSpPr>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5888295" y="3367328"/>
              <a:ext cx="2377440" cy="2194560"/>
            </a:xfrm>
            <a:prstGeom prst="rect">
              <a:avLst/>
            </a:prstGeom>
          </p:spPr>
        </p:pic>
        <p:grpSp>
          <p:nvGrpSpPr>
            <p:cNvPr id="12" name="Group 11"/>
            <p:cNvGrpSpPr/>
            <p:nvPr/>
          </p:nvGrpSpPr>
          <p:grpSpPr>
            <a:xfrm>
              <a:off x="5545395" y="581855"/>
              <a:ext cx="3063240" cy="5574709"/>
              <a:chOff x="764182" y="233512"/>
              <a:chExt cx="3063240" cy="5574709"/>
            </a:xfrm>
          </p:grpSpPr>
          <p:pic>
            <p:nvPicPr>
              <p:cNvPr id="13" name="Picture 12" descr="lysosomes2.jpg"/>
              <p:cNvPicPr>
                <a:picLocks/>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64182" y="233512"/>
                <a:ext cx="3063240" cy="2642616"/>
              </a:xfrm>
              <a:prstGeom prst="rect">
                <a:avLst/>
              </a:prstGeom>
            </p:spPr>
          </p:pic>
          <p:grpSp>
            <p:nvGrpSpPr>
              <p:cNvPr id="16" name="Group 15"/>
              <p:cNvGrpSpPr/>
              <p:nvPr/>
            </p:nvGrpSpPr>
            <p:grpSpPr>
              <a:xfrm>
                <a:off x="845255" y="5438889"/>
                <a:ext cx="2901094" cy="369332"/>
                <a:chOff x="5997407" y="5466184"/>
                <a:chExt cx="2901094" cy="369332"/>
              </a:xfrm>
            </p:grpSpPr>
            <p:sp>
              <p:nvSpPr>
                <p:cNvPr id="17" name="Rectangle 16"/>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cxnSp>
            <p:nvCxnSpPr>
              <p:cNvPr id="15" name="Straight Arrow Connector 14"/>
              <p:cNvCxnSpPr/>
              <p:nvPr/>
            </p:nvCxnSpPr>
            <p:spPr>
              <a:xfrm flipH="1">
                <a:off x="1812925" y="2164740"/>
                <a:ext cx="710005" cy="2165723"/>
              </a:xfrm>
              <a:prstGeom prst="straightConnector1">
                <a:avLst/>
              </a:prstGeom>
              <a:ln w="57150" cmpd="sng">
                <a:solidFill>
                  <a:srgbClr val="C7352E"/>
                </a:solidFill>
                <a:tailEnd type="arrow"/>
              </a:ln>
            </p:spPr>
            <p:style>
              <a:lnRef idx="2">
                <a:schemeClr val="accent4"/>
              </a:lnRef>
              <a:fillRef idx="0">
                <a:schemeClr val="accent4"/>
              </a:fillRef>
              <a:effectRef idx="1">
                <a:schemeClr val="accent4"/>
              </a:effectRef>
              <a:fontRef idx="minor">
                <a:schemeClr val="tx1"/>
              </a:fontRef>
            </p:style>
          </p:cxnSp>
        </p:grpSp>
      </p:grpSp>
    </p:spTree>
    <p:extLst>
      <p:ext uri="{BB962C8B-B14F-4D97-AF65-F5344CB8AC3E}">
        <p14:creationId xmlns:p14="http://schemas.microsoft.com/office/powerpoint/2010/main" val="2740068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894" y="369832"/>
            <a:ext cx="5239320" cy="6186310"/>
          </a:xfrm>
          <a:prstGeom prst="rect">
            <a:avLst/>
          </a:prstGeom>
          <a:noFill/>
        </p:spPr>
        <p:txBody>
          <a:bodyPr wrap="square" rtlCol="0">
            <a:spAutoFit/>
          </a:bodyPr>
          <a:lstStyle/>
          <a:p>
            <a:pPr algn="ctr"/>
            <a:r>
              <a:rPr lang="en-US" dirty="0" smtClean="0">
                <a:latin typeface="Chalkduster"/>
                <a:cs typeface="Chalkduster"/>
              </a:rPr>
              <a:t>What does DNA stand for?</a:t>
            </a:r>
          </a:p>
          <a:p>
            <a:pPr algn="ctr"/>
            <a:endParaRPr lang="en-US" dirty="0">
              <a:latin typeface="Chalkduster"/>
              <a:cs typeface="Chalkduster"/>
            </a:endParaRPr>
          </a:p>
          <a:p>
            <a:pPr algn="ctr"/>
            <a:r>
              <a:rPr lang="en-US" dirty="0" smtClean="0">
                <a:latin typeface="+mj-lt"/>
                <a:cs typeface="Chalkduster"/>
              </a:rPr>
              <a:t>Deoxyribonucleic Acid</a:t>
            </a:r>
          </a:p>
          <a:p>
            <a:pPr algn="ctr"/>
            <a:endParaRPr lang="en-US" dirty="0">
              <a:latin typeface="Chalkduster"/>
              <a:cs typeface="Chalkduster"/>
            </a:endParaRPr>
          </a:p>
          <a:p>
            <a:pPr algn="ctr"/>
            <a:r>
              <a:rPr lang="en-US" dirty="0" smtClean="0">
                <a:latin typeface="Chalkduster"/>
                <a:cs typeface="Chalkduster"/>
              </a:rPr>
              <a:t>What does that long name mean?</a:t>
            </a:r>
          </a:p>
          <a:p>
            <a:pPr algn="ctr"/>
            <a:endParaRPr lang="en-US" dirty="0"/>
          </a:p>
          <a:p>
            <a:pPr algn="ctr"/>
            <a:r>
              <a:rPr lang="en-US" dirty="0" smtClean="0"/>
              <a:t>DNA is the genetic material of a cell. In other words, it is like the cell’s blueprints. DNA tells the cell what jobs to do, what traits to show, and many other things because of the special instructions that lie within the DNA strands. These instructions are written in an alphabet that is only 4 letters long!</a:t>
            </a:r>
          </a:p>
          <a:p>
            <a:pPr algn="ctr"/>
            <a:endParaRPr lang="en-US" dirty="0"/>
          </a:p>
          <a:p>
            <a:pPr algn="ctr"/>
            <a:r>
              <a:rPr lang="en-US" dirty="0" smtClean="0"/>
              <a:t>Just like the picture on the right, DNA is like a curvy staircase with rungs in the middle. These rungs are called </a:t>
            </a:r>
            <a:r>
              <a:rPr lang="en-US" b="1" dirty="0" smtClean="0">
                <a:solidFill>
                  <a:srgbClr val="FF870F"/>
                </a:solidFill>
              </a:rPr>
              <a:t>Bases</a:t>
            </a:r>
            <a:r>
              <a:rPr lang="en-US" dirty="0" smtClean="0"/>
              <a:t> and each one carries a letter from DNA’s special alphabet. The curvy part of DNA that wraps around these bases is called the </a:t>
            </a:r>
            <a:r>
              <a:rPr lang="en-US" b="1" dirty="0" smtClean="0">
                <a:solidFill>
                  <a:srgbClr val="FF870F"/>
                </a:solidFill>
              </a:rPr>
              <a:t>Double Helix</a:t>
            </a:r>
            <a:r>
              <a:rPr lang="en-US" dirty="0" smtClean="0"/>
              <a:t>. The Bases and the Double Helix combine to create the instructions/blueprints for the cell!</a:t>
            </a:r>
            <a:endParaRPr lang="en-US" dirty="0"/>
          </a:p>
        </p:txBody>
      </p:sp>
      <p:pic>
        <p:nvPicPr>
          <p:cNvPr id="3" name="Picture 2" descr="6013680_f260.jpg"/>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623224" y="2250842"/>
            <a:ext cx="3302000" cy="4305300"/>
          </a:xfrm>
          <a:prstGeom prst="rect">
            <a:avLst/>
          </a:prstGeom>
        </p:spPr>
      </p:pic>
      <p:grpSp>
        <p:nvGrpSpPr>
          <p:cNvPr id="8" name="Group 7"/>
          <p:cNvGrpSpPr/>
          <p:nvPr/>
        </p:nvGrpSpPr>
        <p:grpSpPr>
          <a:xfrm>
            <a:off x="5050057" y="223382"/>
            <a:ext cx="3875167" cy="1321454"/>
            <a:chOff x="179893" y="229837"/>
            <a:chExt cx="4741891" cy="1321454"/>
          </a:xfrm>
        </p:grpSpPr>
        <p:sp>
          <p:nvSpPr>
            <p:cNvPr id="9" name="Round Diagonal Corner Rectangle 8"/>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0" name="TextBox 9"/>
            <p:cNvSpPr txBox="1"/>
            <p:nvPr/>
          </p:nvSpPr>
          <p:spPr>
            <a:xfrm>
              <a:off x="628630" y="410486"/>
              <a:ext cx="3912901" cy="861774"/>
            </a:xfrm>
            <a:prstGeom prst="rect">
              <a:avLst/>
            </a:prstGeom>
            <a:noFill/>
          </p:spPr>
          <p:txBody>
            <a:bodyPr wrap="square" rtlCol="0">
              <a:spAutoFit/>
            </a:bodyPr>
            <a:lstStyle/>
            <a:p>
              <a:pPr algn="ctr"/>
              <a:r>
                <a:rPr lang="en-US" sz="5000" dirty="0" smtClean="0">
                  <a:latin typeface="American Typewriter"/>
                  <a:cs typeface="American Typewriter"/>
                </a:rPr>
                <a:t>DNA</a:t>
              </a:r>
              <a:endParaRPr lang="en-US" sz="5000" dirty="0">
                <a:latin typeface="American Typewriter"/>
                <a:cs typeface="American Typewriter"/>
              </a:endParaRPr>
            </a:p>
          </p:txBody>
        </p:sp>
      </p:grpSp>
    </p:spTree>
    <p:extLst>
      <p:ext uri="{BB962C8B-B14F-4D97-AF65-F5344CB8AC3E}">
        <p14:creationId xmlns:p14="http://schemas.microsoft.com/office/powerpoint/2010/main" val="3983528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9837"/>
            <a:ext cx="5558134" cy="1321454"/>
            <a:chOff x="179893" y="229837"/>
            <a:chExt cx="4741891" cy="1321454"/>
          </a:xfrm>
        </p:grpSpPr>
        <p:sp>
          <p:nvSpPr>
            <p:cNvPr id="5" name="Round Diagonal Corner Rectangle 4"/>
            <p:cNvSpPr/>
            <p:nvPr/>
          </p:nvSpPr>
          <p:spPr>
            <a:xfrm>
              <a:off x="179893" y="229837"/>
              <a:ext cx="4741891" cy="1321454"/>
            </a:xfrm>
            <a:prstGeom prst="round2DiagRect">
              <a:avLst/>
            </a:prstGeom>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628630" y="410486"/>
              <a:ext cx="4085267" cy="861774"/>
            </a:xfrm>
            <a:prstGeom prst="rect">
              <a:avLst/>
            </a:prstGeom>
            <a:noFill/>
          </p:spPr>
          <p:txBody>
            <a:bodyPr wrap="square" rtlCol="0">
              <a:spAutoFit/>
            </a:bodyPr>
            <a:lstStyle/>
            <a:p>
              <a:pPr algn="ctr"/>
              <a:r>
                <a:rPr lang="en-US" sz="5000" dirty="0" smtClean="0">
                  <a:latin typeface="American Typewriter"/>
                  <a:cs typeface="American Typewriter"/>
                </a:rPr>
                <a:t>Chromosomes</a:t>
              </a:r>
              <a:endParaRPr lang="en-US" sz="5000" dirty="0">
                <a:latin typeface="American Typewriter"/>
                <a:cs typeface="American Typewriter"/>
              </a:endParaRPr>
            </a:p>
          </p:txBody>
        </p:sp>
      </p:grpSp>
      <p:sp>
        <p:nvSpPr>
          <p:cNvPr id="8" name="TextBox 7"/>
          <p:cNvSpPr txBox="1"/>
          <p:nvPr/>
        </p:nvSpPr>
        <p:spPr>
          <a:xfrm>
            <a:off x="372029" y="2071543"/>
            <a:ext cx="4654808" cy="4247317"/>
          </a:xfrm>
          <a:prstGeom prst="rect">
            <a:avLst/>
          </a:prstGeom>
          <a:noFill/>
        </p:spPr>
        <p:txBody>
          <a:bodyPr wrap="square" rtlCol="0">
            <a:spAutoFit/>
          </a:bodyPr>
          <a:lstStyle/>
          <a:p>
            <a:r>
              <a:rPr lang="en-US" dirty="0" smtClean="0"/>
              <a:t>The genetic information found inside the Nucleus comes in the form of </a:t>
            </a:r>
            <a:r>
              <a:rPr lang="en-US" b="1" dirty="0" smtClean="0">
                <a:solidFill>
                  <a:srgbClr val="FF870F"/>
                </a:solidFill>
              </a:rPr>
              <a:t>Chromosomes</a:t>
            </a:r>
            <a:r>
              <a:rPr lang="en-US" dirty="0">
                <a:solidFill>
                  <a:srgbClr val="000000"/>
                </a:solidFill>
              </a:rPr>
              <a:t>.</a:t>
            </a:r>
            <a:r>
              <a:rPr lang="en-US" dirty="0" smtClean="0"/>
              <a:t> </a:t>
            </a:r>
          </a:p>
          <a:p>
            <a:endParaRPr lang="en-US" dirty="0"/>
          </a:p>
          <a:p>
            <a:pPr marL="285750" indent="-285750">
              <a:buFont typeface="Arial"/>
              <a:buChar char="•"/>
            </a:pPr>
            <a:r>
              <a:rPr lang="en-US" dirty="0" smtClean="0"/>
              <a:t>Chromosomes are composed of Protein, DNA, and RNA found in cells. </a:t>
            </a:r>
          </a:p>
          <a:p>
            <a:endParaRPr lang="en-US" dirty="0"/>
          </a:p>
          <a:p>
            <a:pPr marL="285750" indent="-285750">
              <a:buFont typeface="Arial"/>
              <a:buChar char="•"/>
            </a:pPr>
            <a:r>
              <a:rPr lang="en-US" dirty="0" smtClean="0"/>
              <a:t>There is a single, linear DNA molecule and its associated proteins per Chromosome.</a:t>
            </a:r>
          </a:p>
          <a:p>
            <a:pPr marL="285750" indent="-285750">
              <a:buFont typeface="Arial"/>
              <a:buChar char="•"/>
            </a:pPr>
            <a:endParaRPr lang="en-US" dirty="0"/>
          </a:p>
          <a:p>
            <a:pPr marL="285750" indent="-285750">
              <a:buFont typeface="Arial"/>
              <a:buChar char="•"/>
            </a:pPr>
            <a:r>
              <a:rPr lang="en-US" dirty="0" smtClean="0"/>
              <a:t>The </a:t>
            </a:r>
            <a:r>
              <a:rPr lang="en-US" dirty="0" smtClean="0">
                <a:solidFill>
                  <a:srgbClr val="FF870F"/>
                </a:solidFill>
              </a:rPr>
              <a:t>Chromosomal Theory of Inheritance </a:t>
            </a:r>
            <a:r>
              <a:rPr lang="en-US" dirty="0" smtClean="0"/>
              <a:t>states that hereditary traits are carried on using chromosomes. </a:t>
            </a:r>
            <a:endParaRPr lang="en-US" dirty="0"/>
          </a:p>
        </p:txBody>
      </p:sp>
      <p:grpSp>
        <p:nvGrpSpPr>
          <p:cNvPr id="2" name="Group 1"/>
          <p:cNvGrpSpPr/>
          <p:nvPr/>
        </p:nvGrpSpPr>
        <p:grpSpPr>
          <a:xfrm>
            <a:off x="5180787" y="1654079"/>
            <a:ext cx="3833599" cy="4786086"/>
            <a:chOff x="5180787" y="1654079"/>
            <a:chExt cx="3833599" cy="4786086"/>
          </a:xfrm>
        </p:grpSpPr>
        <p:pic>
          <p:nvPicPr>
            <p:cNvPr id="9" name="Picture 8" descr="Chromosome_to_DNA_2.pn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180787" y="1654079"/>
              <a:ext cx="3833599" cy="2284186"/>
            </a:xfrm>
            <a:prstGeom prst="rect">
              <a:avLst/>
            </a:prstGeom>
          </p:spPr>
        </p:pic>
        <p:pic>
          <p:nvPicPr>
            <p:cNvPr id="10" name="Picture 9" descr="chromos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62" y="3938265"/>
              <a:ext cx="2159000" cy="2501900"/>
            </a:xfrm>
            <a:prstGeom prst="rect">
              <a:avLst/>
            </a:prstGeom>
          </p:spPr>
        </p:pic>
      </p:grpSp>
    </p:spTree>
    <p:extLst>
      <p:ext uri="{BB962C8B-B14F-4D97-AF65-F5344CB8AC3E}">
        <p14:creationId xmlns:p14="http://schemas.microsoft.com/office/powerpoint/2010/main" val="277984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1733" y="1885670"/>
            <a:ext cx="8301738" cy="4247317"/>
          </a:xfrm>
          <a:prstGeom prst="rect">
            <a:avLst/>
          </a:prstGeom>
          <a:noFill/>
        </p:spPr>
        <p:txBody>
          <a:bodyPr wrap="square" rtlCol="0">
            <a:spAutoFit/>
          </a:bodyPr>
          <a:lstStyle/>
          <a:p>
            <a:pPr marL="285750" indent="-285750">
              <a:buFont typeface="Arial"/>
              <a:buChar char="•"/>
            </a:pPr>
            <a:r>
              <a:rPr lang="en-US" dirty="0" smtClean="0"/>
              <a:t>As you have learned from these slides, there is so much more to the world around us than meets the eye! Small </a:t>
            </a:r>
            <a:r>
              <a:rPr lang="en-US" dirty="0" smtClean="0"/>
              <a:t>building blocks, </a:t>
            </a:r>
            <a:r>
              <a:rPr lang="en-US" dirty="0" smtClean="0"/>
              <a:t>such as </a:t>
            </a:r>
            <a:r>
              <a:rPr lang="en-US" b="1" dirty="0" smtClean="0"/>
              <a:t>Atoms, Molecules</a:t>
            </a:r>
            <a:r>
              <a:rPr lang="en-US" dirty="0" smtClean="0"/>
              <a:t> and</a:t>
            </a:r>
            <a:r>
              <a:rPr lang="en-US" b="1" dirty="0" smtClean="0"/>
              <a:t> Cells</a:t>
            </a:r>
            <a:r>
              <a:rPr lang="en-US" dirty="0" smtClean="0"/>
              <a:t>, work together to create all of the living things on earth. </a:t>
            </a:r>
          </a:p>
          <a:p>
            <a:endParaRPr lang="en-US" dirty="0" smtClean="0"/>
          </a:p>
          <a:p>
            <a:pPr marL="285750" indent="-285750">
              <a:buFont typeface="Arial"/>
              <a:buChar char="•"/>
            </a:pPr>
            <a:r>
              <a:rPr lang="en-US" dirty="0" smtClean="0"/>
              <a:t>Cells </a:t>
            </a:r>
            <a:r>
              <a:rPr lang="en-US" dirty="0"/>
              <a:t>help </a:t>
            </a:r>
            <a:r>
              <a:rPr lang="en-US" dirty="0" smtClean="0"/>
              <a:t>us to </a:t>
            </a:r>
            <a:r>
              <a:rPr lang="en-US" dirty="0"/>
              <a:t>store energy, process </a:t>
            </a:r>
            <a:r>
              <a:rPr lang="en-US" dirty="0" smtClean="0"/>
              <a:t>information </a:t>
            </a:r>
            <a:r>
              <a:rPr lang="en-US" dirty="0"/>
              <a:t>in our brain, give our body structure, and even provide the blood our </a:t>
            </a:r>
            <a:r>
              <a:rPr lang="en-US" dirty="0" smtClean="0"/>
              <a:t>body needs </a:t>
            </a:r>
            <a:r>
              <a:rPr lang="en-US" dirty="0"/>
              <a:t>to survive. Our Cells are able to do all of these things (and much more</a:t>
            </a:r>
            <a:r>
              <a:rPr lang="en-US" dirty="0" smtClean="0"/>
              <a:t>) with the help of their </a:t>
            </a:r>
            <a:r>
              <a:rPr lang="en-US" b="1" dirty="0" smtClean="0"/>
              <a:t>Organelles</a:t>
            </a:r>
            <a:r>
              <a:rPr lang="en-US" dirty="0" smtClean="0"/>
              <a:t>, which give them the energy, instructions, and machinery to perform the cell’s special jobs. By combining with other Cells that have similar jobs, our body is then able to make </a:t>
            </a:r>
            <a:r>
              <a:rPr lang="en-US" dirty="0"/>
              <a:t>the </a:t>
            </a:r>
            <a:r>
              <a:rPr lang="en-US" b="1" dirty="0" smtClean="0"/>
              <a:t>Tissues</a:t>
            </a:r>
            <a:r>
              <a:rPr lang="en-US" b="1" dirty="0"/>
              <a:t>, </a:t>
            </a:r>
            <a:r>
              <a:rPr lang="en-US" b="1" dirty="0" smtClean="0"/>
              <a:t>Organs</a:t>
            </a:r>
            <a:r>
              <a:rPr lang="en-US" dirty="0"/>
              <a:t>, and </a:t>
            </a:r>
            <a:r>
              <a:rPr lang="en-US" b="1" dirty="0" smtClean="0"/>
              <a:t>Organ </a:t>
            </a:r>
            <a:r>
              <a:rPr lang="en-US" b="1" dirty="0"/>
              <a:t>systems </a:t>
            </a:r>
            <a:r>
              <a:rPr lang="en-US" dirty="0"/>
              <a:t>that allow us to function. </a:t>
            </a:r>
          </a:p>
          <a:p>
            <a:endParaRPr lang="en-US" dirty="0" smtClean="0"/>
          </a:p>
          <a:p>
            <a:pPr marL="285750" indent="-285750">
              <a:buFont typeface="Arial"/>
              <a:buChar char="•"/>
            </a:pPr>
            <a:r>
              <a:rPr lang="en-US" dirty="0" smtClean="0"/>
              <a:t>If it weren’t for the help of all of these microscopic puzzle pieces, we wouldn’t be able to do our favorite things, like ride a bike or eat an ice cream cone! Microscopic Particles Rule!</a:t>
            </a:r>
            <a:endParaRPr lang="en-US" dirty="0"/>
          </a:p>
        </p:txBody>
      </p:sp>
      <p:sp>
        <p:nvSpPr>
          <p:cNvPr id="6" name="Round Diagonal Corner Rectangle 5"/>
          <p:cNvSpPr/>
          <p:nvPr/>
        </p:nvSpPr>
        <p:spPr>
          <a:xfrm>
            <a:off x="179296" y="244318"/>
            <a:ext cx="5131985" cy="1366007"/>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 name="TextBox 6"/>
          <p:cNvSpPr txBox="1"/>
          <p:nvPr/>
        </p:nvSpPr>
        <p:spPr>
          <a:xfrm>
            <a:off x="269411" y="448969"/>
            <a:ext cx="4926407" cy="861774"/>
          </a:xfrm>
          <a:prstGeom prst="rect">
            <a:avLst/>
          </a:prstGeom>
          <a:noFill/>
        </p:spPr>
        <p:txBody>
          <a:bodyPr wrap="square" rtlCol="0">
            <a:spAutoFit/>
          </a:bodyPr>
          <a:lstStyle/>
          <a:p>
            <a:pPr algn="ctr"/>
            <a:r>
              <a:rPr lang="en-US" sz="5000" dirty="0" smtClean="0">
                <a:latin typeface="American Typewriter"/>
                <a:cs typeface="American Typewriter"/>
              </a:rPr>
              <a:t>Lesson Review</a:t>
            </a:r>
            <a:endParaRPr lang="en-US" sz="5000" dirty="0">
              <a:latin typeface="American Typewriter"/>
              <a:cs typeface="American Typewriter"/>
            </a:endParaRPr>
          </a:p>
        </p:txBody>
      </p:sp>
      <p:grpSp>
        <p:nvGrpSpPr>
          <p:cNvPr id="8" name="Group 7"/>
          <p:cNvGrpSpPr/>
          <p:nvPr/>
        </p:nvGrpSpPr>
        <p:grpSpPr>
          <a:xfrm>
            <a:off x="5561096" y="244318"/>
            <a:ext cx="3227838" cy="597303"/>
            <a:chOff x="5561096" y="244318"/>
            <a:chExt cx="3227838" cy="597303"/>
          </a:xfrm>
        </p:grpSpPr>
        <p:sp>
          <p:nvSpPr>
            <p:cNvPr id="9" name="Rectangle 8"/>
            <p:cNvSpPr/>
            <p:nvPr/>
          </p:nvSpPr>
          <p:spPr>
            <a:xfrm>
              <a:off x="6394540" y="244318"/>
              <a:ext cx="645406"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 name="Rectangle 9"/>
            <p:cNvSpPr/>
            <p:nvPr/>
          </p:nvSpPr>
          <p:spPr>
            <a:xfrm>
              <a:off x="7294051" y="244318"/>
              <a:ext cx="620699" cy="597303"/>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1" name="Rectangle 10"/>
            <p:cNvSpPr/>
            <p:nvPr/>
          </p:nvSpPr>
          <p:spPr>
            <a:xfrm>
              <a:off x="8207075" y="244318"/>
              <a:ext cx="581859" cy="56388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2" name="Rectangle 11"/>
            <p:cNvSpPr/>
            <p:nvPr/>
          </p:nvSpPr>
          <p:spPr>
            <a:xfrm>
              <a:off x="5561096" y="248491"/>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Tree>
    <p:extLst>
      <p:ext uri="{BB962C8B-B14F-4D97-AF65-F5344CB8AC3E}">
        <p14:creationId xmlns:p14="http://schemas.microsoft.com/office/powerpoint/2010/main" val="63099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lstStyle/>
          <a:p>
            <a:r>
              <a:rPr lang="en-US" dirty="0">
                <a:hlinkClick r:id="rId2"/>
              </a:rPr>
              <a:t>http://www.britannica.com/EBchecked/topic/132995/connective-</a:t>
            </a:r>
            <a:r>
              <a:rPr lang="en-US" dirty="0" smtClean="0">
                <a:hlinkClick r:id="rId2"/>
              </a:rPr>
              <a:t>tissue</a:t>
            </a:r>
            <a:endParaRPr lang="en-US" dirty="0" smtClean="0"/>
          </a:p>
          <a:p>
            <a:r>
              <a:rPr lang="en-US" dirty="0">
                <a:hlinkClick r:id="rId3"/>
              </a:rPr>
              <a:t>http://www.bio.davidson.edu/people/kabernd/berndcv/lab/epithelialinfoweb/</a:t>
            </a:r>
            <a:r>
              <a:rPr lang="en-US" dirty="0" smtClean="0">
                <a:hlinkClick r:id="rId3"/>
              </a:rPr>
              <a:t>index.html</a:t>
            </a:r>
            <a:endParaRPr lang="en-US" dirty="0" smtClean="0"/>
          </a:p>
          <a:p>
            <a:r>
              <a:rPr lang="en-US" dirty="0">
                <a:hlinkClick r:id="rId4"/>
              </a:rPr>
              <a:t>http://www.botany.uwc.ac.za/sci_ed/grade10/mammal/</a:t>
            </a:r>
            <a:r>
              <a:rPr lang="en-US" dirty="0" smtClean="0">
                <a:hlinkClick r:id="rId4"/>
              </a:rPr>
              <a:t>nervous.htm</a:t>
            </a:r>
            <a:endParaRPr lang="en-US" dirty="0" smtClean="0"/>
          </a:p>
          <a:p>
            <a:endParaRPr lang="en-US" dirty="0" smtClean="0"/>
          </a:p>
          <a:p>
            <a:endParaRPr lang="en-US" dirty="0"/>
          </a:p>
        </p:txBody>
      </p:sp>
    </p:spTree>
    <p:extLst>
      <p:ext uri="{BB962C8B-B14F-4D97-AF65-F5344CB8AC3E}">
        <p14:creationId xmlns:p14="http://schemas.microsoft.com/office/powerpoint/2010/main" val="4018602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ytoplasm2.jpg"/>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915560" y="229837"/>
            <a:ext cx="3064791" cy="2646291"/>
          </a:xfrm>
          <a:prstGeom prst="rect">
            <a:avLst/>
          </a:prstGeom>
        </p:spPr>
      </p:pic>
      <p:pic>
        <p:nvPicPr>
          <p:cNvPr id="6" name="Picture 5" descr="cytoplas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35" y="3099767"/>
            <a:ext cx="2377440" cy="2194560"/>
          </a:xfrm>
          <a:prstGeom prst="rect">
            <a:avLst/>
          </a:prstGeom>
        </p:spPr>
      </p:pic>
      <p:cxnSp>
        <p:nvCxnSpPr>
          <p:cNvPr id="7" name="Straight Arrow Connector 6"/>
          <p:cNvCxnSpPr/>
          <p:nvPr/>
        </p:nvCxnSpPr>
        <p:spPr>
          <a:xfrm flipH="1">
            <a:off x="7028597" y="2183642"/>
            <a:ext cx="448875" cy="1924334"/>
          </a:xfrm>
          <a:prstGeom prst="straightConnector1">
            <a:avLst/>
          </a:prstGeom>
          <a:ln w="57150" cmpd="sng">
            <a:solidFill>
              <a:srgbClr val="48DCCD"/>
            </a:solidFill>
            <a:tailEnd type="arrow"/>
          </a:ln>
        </p:spPr>
        <p:style>
          <a:lnRef idx="2">
            <a:schemeClr val="accent4"/>
          </a:lnRef>
          <a:fillRef idx="0">
            <a:schemeClr val="accent4"/>
          </a:fillRef>
          <a:effectRef idx="1">
            <a:schemeClr val="accent4"/>
          </a:effectRef>
          <a:fontRef idx="minor">
            <a:schemeClr val="tx1"/>
          </a:fontRef>
        </p:style>
      </p:cxnSp>
      <p:grpSp>
        <p:nvGrpSpPr>
          <p:cNvPr id="14" name="Group 13"/>
          <p:cNvGrpSpPr/>
          <p:nvPr/>
        </p:nvGrpSpPr>
        <p:grpSpPr>
          <a:xfrm>
            <a:off x="5997407" y="5466184"/>
            <a:ext cx="2901094" cy="369332"/>
            <a:chOff x="5997407" y="5466184"/>
            <a:chExt cx="2901094" cy="369332"/>
          </a:xfrm>
        </p:grpSpPr>
        <p:sp>
          <p:nvSpPr>
            <p:cNvPr id="8" name="Rectangle 7"/>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nvGrpSpPr>
          <p:cNvPr id="10" name="Group 9"/>
          <p:cNvGrpSpPr/>
          <p:nvPr/>
        </p:nvGrpSpPr>
        <p:grpSpPr>
          <a:xfrm>
            <a:off x="987125" y="233512"/>
            <a:ext cx="3063240" cy="5603403"/>
            <a:chOff x="987125" y="233512"/>
            <a:chExt cx="3063240" cy="5603403"/>
          </a:xfrm>
        </p:grpSpPr>
        <p:pic>
          <p:nvPicPr>
            <p:cNvPr id="16" name="Picture 15" descr="Nucleus2.jpg"/>
            <p:cNvPicPr>
              <a:picLocks/>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7125" y="233512"/>
              <a:ext cx="3063240" cy="2642616"/>
            </a:xfrm>
            <a:prstGeom prst="rect">
              <a:avLst/>
            </a:prstGeom>
          </p:spPr>
        </p:pic>
        <p:pic>
          <p:nvPicPr>
            <p:cNvPr id="3" name="Picture 2"/>
            <p:cNvPicPr>
              <a:picLocks/>
            </p:cNvPicPr>
            <p:nvPr/>
          </p:nvPicPr>
          <p:blipFill>
            <a:blip r:embed="rId5">
              <a:extLst>
                <a:ext uri="{28A0092B-C50C-407E-A947-70E740481C1C}">
                  <a14:useLocalDpi xmlns:a14="http://schemas.microsoft.com/office/drawing/2010/main" val="0"/>
                </a:ext>
              </a:extLst>
            </a:blip>
            <a:stretch>
              <a:fillRect/>
            </a:stretch>
          </p:blipFill>
          <p:spPr>
            <a:xfrm>
              <a:off x="1330025" y="3098318"/>
              <a:ext cx="2377440" cy="2194560"/>
            </a:xfrm>
            <a:prstGeom prst="rect">
              <a:avLst/>
            </a:prstGeom>
          </p:spPr>
        </p:pic>
        <p:cxnSp>
          <p:nvCxnSpPr>
            <p:cNvPr id="19" name="Straight Arrow Connector 18"/>
            <p:cNvCxnSpPr/>
            <p:nvPr/>
          </p:nvCxnSpPr>
          <p:spPr>
            <a:xfrm flipH="1">
              <a:off x="2518745" y="1552982"/>
              <a:ext cx="41961" cy="1818015"/>
            </a:xfrm>
            <a:prstGeom prst="straightConnector1">
              <a:avLst/>
            </a:prstGeom>
            <a:ln w="57150" cmpd="sng">
              <a:solidFill>
                <a:srgbClr val="4DDC33"/>
              </a:solidFill>
              <a:tailEnd type="arrow"/>
            </a:ln>
          </p:spPr>
          <p:style>
            <a:lnRef idx="2">
              <a:schemeClr val="accent4"/>
            </a:lnRef>
            <a:fillRef idx="0">
              <a:schemeClr val="accent4"/>
            </a:fillRef>
            <a:effectRef idx="1">
              <a:schemeClr val="accent4"/>
            </a:effectRef>
            <a:fontRef idx="minor">
              <a:schemeClr val="tx1"/>
            </a:fontRef>
          </p:style>
        </p:cxnSp>
        <p:grpSp>
          <p:nvGrpSpPr>
            <p:cNvPr id="23" name="Group 22"/>
            <p:cNvGrpSpPr/>
            <p:nvPr/>
          </p:nvGrpSpPr>
          <p:grpSpPr>
            <a:xfrm>
              <a:off x="1068198" y="5467583"/>
              <a:ext cx="2901094" cy="369332"/>
              <a:chOff x="5997407" y="5466184"/>
              <a:chExt cx="2901094" cy="369332"/>
            </a:xfrm>
          </p:grpSpPr>
          <p:sp>
            <p:nvSpPr>
              <p:cNvPr id="24" name="Rectangle 23"/>
              <p:cNvSpPr/>
              <p:nvPr/>
            </p:nvSpPr>
            <p:spPr>
              <a:xfrm>
                <a:off x="6122074" y="5467583"/>
                <a:ext cx="2651760" cy="31194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997407" y="5466184"/>
                <a:ext cx="2901094" cy="369332"/>
              </a:xfrm>
              <a:prstGeom prst="rect">
                <a:avLst/>
              </a:prstGeom>
              <a:noFill/>
            </p:spPr>
            <p:txBody>
              <a:bodyPr wrap="square" rtlCol="0">
                <a:spAutoFit/>
              </a:bodyPr>
              <a:lstStyle/>
              <a:p>
                <a:pPr algn="ctr"/>
                <a:r>
                  <a:rPr lang="en-US" dirty="0" smtClean="0">
                    <a:latin typeface="Kristen ITC" panose="03050502040202030202" pitchFamily="66" charset="0"/>
                    <a:cs typeface="Chalkduster"/>
                  </a:rPr>
                  <a:t>Under the Microscope</a:t>
                </a:r>
                <a:endParaRPr lang="en-US" dirty="0">
                  <a:latin typeface="Kristen ITC" panose="03050502040202030202" pitchFamily="66" charset="0"/>
                  <a:cs typeface="Chalkduster"/>
                </a:endParaRPr>
              </a:p>
            </p:txBody>
          </p:sp>
        </p:grpSp>
      </p:grpSp>
    </p:spTree>
    <p:extLst>
      <p:ext uri="{BB962C8B-B14F-4D97-AF65-F5344CB8AC3E}">
        <p14:creationId xmlns:p14="http://schemas.microsoft.com/office/powerpoint/2010/main" val="1730881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761" y="1411643"/>
            <a:ext cx="2182557" cy="1072989"/>
          </a:xfrm>
        </p:spPr>
      </p:pic>
      <p:sp>
        <p:nvSpPr>
          <p:cNvPr id="5" name="TextBox 4"/>
          <p:cNvSpPr txBox="1"/>
          <p:nvPr/>
        </p:nvSpPr>
        <p:spPr>
          <a:xfrm>
            <a:off x="395786" y="5910370"/>
            <a:ext cx="2524836" cy="646331"/>
          </a:xfrm>
          <a:prstGeom prst="rect">
            <a:avLst/>
          </a:prstGeom>
          <a:noFill/>
        </p:spPr>
        <p:txBody>
          <a:bodyPr wrap="square" rtlCol="0">
            <a:spAutoFit/>
          </a:bodyPr>
          <a:lstStyle/>
          <a:p>
            <a:pPr algn="ctr"/>
            <a:r>
              <a:rPr lang="en-US" sz="3500" dirty="0" smtClean="0">
                <a:solidFill>
                  <a:schemeClr val="bg1"/>
                </a:solidFill>
              </a:rPr>
              <a:t>Organelles</a:t>
            </a:r>
            <a:endParaRPr lang="en-US" sz="3500" dirty="0">
              <a:solidFill>
                <a:schemeClr val="bg1"/>
              </a:solidFill>
            </a:endParaRPr>
          </a:p>
        </p:txBody>
      </p:sp>
      <p:grpSp>
        <p:nvGrpSpPr>
          <p:cNvPr id="8" name="Group 7"/>
          <p:cNvGrpSpPr/>
          <p:nvPr/>
        </p:nvGrpSpPr>
        <p:grpSpPr>
          <a:xfrm>
            <a:off x="5643596" y="2644172"/>
            <a:ext cx="2182557" cy="1072989"/>
            <a:chOff x="5363537" y="1411642"/>
            <a:chExt cx="2182557" cy="1072989"/>
          </a:xfrm>
        </p:grpSpPr>
        <p:sp>
          <p:nvSpPr>
            <p:cNvPr id="7" name="Rectangle 6"/>
            <p:cNvSpPr/>
            <p:nvPr/>
          </p:nvSpPr>
          <p:spPr>
            <a:xfrm>
              <a:off x="5363537" y="1411642"/>
              <a:ext cx="2182557" cy="1072989"/>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631512" y="1624970"/>
              <a:ext cx="1646605" cy="646331"/>
            </a:xfrm>
            <a:prstGeom prst="rect">
              <a:avLst/>
            </a:prstGeom>
            <a:noFill/>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CELLS</a:t>
              </a:r>
              <a:endParaRPr lang="en-US" sz="6600" b="0" cap="none" spc="0" dirty="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7864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book_cells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586" y="2063601"/>
            <a:ext cx="5606955" cy="4202981"/>
          </a:xfrm>
          <a:prstGeom prst="rect">
            <a:avLst/>
          </a:prstGeom>
        </p:spPr>
      </p:pic>
      <p:sp>
        <p:nvSpPr>
          <p:cNvPr id="12" name="Round Diagonal Corner Rectangle 11"/>
          <p:cNvSpPr/>
          <p:nvPr/>
        </p:nvSpPr>
        <p:spPr>
          <a:xfrm>
            <a:off x="337759" y="229837"/>
            <a:ext cx="4741891" cy="1321454"/>
          </a:xfrm>
          <a:prstGeom prst="round2Diag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4" name="TextBox 13"/>
          <p:cNvSpPr txBox="1"/>
          <p:nvPr/>
        </p:nvSpPr>
        <p:spPr>
          <a:xfrm>
            <a:off x="238894" y="402395"/>
            <a:ext cx="4715023" cy="861774"/>
          </a:xfrm>
          <a:prstGeom prst="rect">
            <a:avLst/>
          </a:prstGeom>
          <a:noFill/>
        </p:spPr>
        <p:txBody>
          <a:bodyPr wrap="square" rtlCol="0">
            <a:spAutoFit/>
          </a:bodyPr>
          <a:lstStyle/>
          <a:p>
            <a:pPr algn="ctr"/>
            <a:r>
              <a:rPr lang="en-US" sz="5000" dirty="0" smtClean="0">
                <a:latin typeface="American Typewriter"/>
                <a:cs typeface="American Typewriter"/>
              </a:rPr>
              <a:t>Inside the Cell</a:t>
            </a:r>
            <a:endParaRPr lang="en-US" sz="5000" dirty="0">
              <a:latin typeface="American Typewriter"/>
              <a:cs typeface="American Typewriter"/>
            </a:endParaRPr>
          </a:p>
        </p:txBody>
      </p:sp>
      <p:sp>
        <p:nvSpPr>
          <p:cNvPr id="15" name="TextBox 14"/>
          <p:cNvSpPr txBox="1"/>
          <p:nvPr/>
        </p:nvSpPr>
        <p:spPr>
          <a:xfrm>
            <a:off x="337759" y="1887189"/>
            <a:ext cx="2842438" cy="2246769"/>
          </a:xfrm>
          <a:prstGeom prst="rect">
            <a:avLst/>
          </a:prstGeom>
          <a:noFill/>
        </p:spPr>
        <p:txBody>
          <a:bodyPr wrap="square" rtlCol="0">
            <a:spAutoFit/>
          </a:bodyPr>
          <a:lstStyle/>
          <a:p>
            <a:pPr algn="ctr"/>
            <a:r>
              <a:rPr lang="en-US" sz="2000" dirty="0" smtClean="0">
                <a:latin typeface="American Typewriter"/>
                <a:cs typeface="American Typewriter"/>
              </a:rPr>
              <a:t>Cell’s aren’t just blocks as you can see. They have many inner parts called </a:t>
            </a:r>
            <a:r>
              <a:rPr lang="en-US" sz="2000" u="sng" dirty="0" smtClean="0">
                <a:solidFill>
                  <a:schemeClr val="accent6">
                    <a:lumMod val="60000"/>
                    <a:lumOff val="40000"/>
                  </a:schemeClr>
                </a:solidFill>
                <a:latin typeface="American Typewriter"/>
                <a:cs typeface="American Typewriter"/>
              </a:rPr>
              <a:t>Organelles</a:t>
            </a:r>
            <a:r>
              <a:rPr lang="en-US" sz="2000" dirty="0" smtClean="0">
                <a:solidFill>
                  <a:schemeClr val="accent6">
                    <a:lumMod val="60000"/>
                    <a:lumOff val="40000"/>
                  </a:schemeClr>
                </a:solidFill>
                <a:latin typeface="American Typewriter"/>
                <a:cs typeface="American Typewriter"/>
              </a:rPr>
              <a:t> </a:t>
            </a:r>
            <a:r>
              <a:rPr lang="en-US" sz="2000" dirty="0" smtClean="0">
                <a:latin typeface="American Typewriter"/>
                <a:cs typeface="American Typewriter"/>
              </a:rPr>
              <a:t>that help the cell do its special jobs. </a:t>
            </a:r>
            <a:endParaRPr lang="en-US" sz="2000" dirty="0">
              <a:latin typeface="American Typewriter"/>
              <a:cs typeface="American Typewriter"/>
            </a:endParaRPr>
          </a:p>
        </p:txBody>
      </p:sp>
      <p:sp>
        <p:nvSpPr>
          <p:cNvPr id="16" name="TextBox 15"/>
          <p:cNvSpPr txBox="1"/>
          <p:nvPr/>
        </p:nvSpPr>
        <p:spPr>
          <a:xfrm>
            <a:off x="337759" y="4278195"/>
            <a:ext cx="2663825" cy="1938992"/>
          </a:xfrm>
          <a:prstGeom prst="rect">
            <a:avLst/>
          </a:prstGeom>
          <a:noFill/>
        </p:spPr>
        <p:txBody>
          <a:bodyPr wrap="square" rtlCol="0">
            <a:spAutoFit/>
          </a:bodyPr>
          <a:lstStyle/>
          <a:p>
            <a:pPr algn="ctr"/>
            <a:r>
              <a:rPr lang="en-US" sz="2000" dirty="0" smtClean="0">
                <a:latin typeface="American Typewriter"/>
                <a:cs typeface="American Typewriter"/>
              </a:rPr>
              <a:t>Cells also come with a special set of instructions. These instructions tell the cell what job to do and what to be!</a:t>
            </a:r>
            <a:endParaRPr lang="en-US" sz="2000" dirty="0">
              <a:latin typeface="American Typewriter"/>
              <a:cs typeface="American Typewriter"/>
            </a:endParaRPr>
          </a:p>
        </p:txBody>
      </p:sp>
      <p:sp>
        <p:nvSpPr>
          <p:cNvPr id="17" name="Rectangle 16"/>
          <p:cNvSpPr/>
          <p:nvPr/>
        </p:nvSpPr>
        <p:spPr>
          <a:xfrm>
            <a:off x="5422175"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8" name="Rectangle 17"/>
          <p:cNvSpPr/>
          <p:nvPr/>
        </p:nvSpPr>
        <p:spPr>
          <a:xfrm>
            <a:off x="6316488"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9" name="Rectangle 18"/>
          <p:cNvSpPr/>
          <p:nvPr/>
        </p:nvSpPr>
        <p:spPr>
          <a:xfrm>
            <a:off x="7292763"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20" name="Rectangle 19"/>
          <p:cNvSpPr/>
          <p:nvPr/>
        </p:nvSpPr>
        <p:spPr>
          <a:xfrm>
            <a:off x="8210411" y="263109"/>
            <a:ext cx="596209" cy="593130"/>
          </a:xfrm>
          <a:prstGeom prst="rect">
            <a:avLst/>
          </a:prstGeom>
          <a:ln/>
        </p:spPr>
        <p:style>
          <a:lnRef idx="1">
            <a:schemeClr val="accent4"/>
          </a:lnRef>
          <a:fillRef idx="3">
            <a:schemeClr val="accent4"/>
          </a:fillRef>
          <a:effectRef idx="2">
            <a:schemeClr val="accent4"/>
          </a:effectRef>
          <a:fontRef idx="minor">
            <a:schemeClr val="lt1"/>
          </a:fontRef>
        </p:style>
        <p:txBody>
          <a:bodyPr/>
          <a:lstStyle/>
          <a:p>
            <a:endParaRPr lang="en-US"/>
          </a:p>
        </p:txBody>
      </p:sp>
    </p:spTree>
    <p:extLst>
      <p:ext uri="{BB962C8B-B14F-4D97-AF65-F5344CB8AC3E}">
        <p14:creationId xmlns:p14="http://schemas.microsoft.com/office/powerpoint/2010/main" val="1668606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75323" y="1209822"/>
            <a:ext cx="3137401" cy="3047698"/>
            <a:chOff x="3375323" y="1209822"/>
            <a:chExt cx="3137401" cy="3047698"/>
          </a:xfrm>
        </p:grpSpPr>
        <p:grpSp>
          <p:nvGrpSpPr>
            <p:cNvPr id="5" name="Group 4"/>
            <p:cNvGrpSpPr/>
            <p:nvPr/>
          </p:nvGrpSpPr>
          <p:grpSpPr>
            <a:xfrm>
              <a:off x="3375323" y="1850345"/>
              <a:ext cx="1737360" cy="1759014"/>
              <a:chOff x="3375323" y="1850345"/>
              <a:chExt cx="1737360" cy="1759014"/>
            </a:xfrm>
          </p:grpSpPr>
          <p:grpSp>
            <p:nvGrpSpPr>
              <p:cNvPr id="16" name="Group 15"/>
              <p:cNvGrpSpPr/>
              <p:nvPr/>
            </p:nvGrpSpPr>
            <p:grpSpPr>
              <a:xfrm>
                <a:off x="4063129" y="2430133"/>
                <a:ext cx="492896" cy="512064"/>
                <a:chOff x="4095631" y="2296489"/>
                <a:chExt cx="492896" cy="512064"/>
              </a:xfrm>
            </p:grpSpPr>
            <p:sp>
              <p:nvSpPr>
                <p:cNvPr id="24" name="Oval 23"/>
                <p:cNvSpPr/>
                <p:nvPr/>
              </p:nvSpPr>
              <p:spPr>
                <a:xfrm>
                  <a:off x="4095631" y="2314073"/>
                  <a:ext cx="301752" cy="3017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4102900" y="2506801"/>
                  <a:ext cx="301752" cy="301752"/>
                  <a:chOff x="2574739" y="1744744"/>
                  <a:chExt cx="301752" cy="301752"/>
                </a:xfrm>
              </p:grpSpPr>
              <p:sp>
                <p:nvSpPr>
                  <p:cNvPr id="30" name="Oval 29"/>
                  <p:cNvSpPr/>
                  <p:nvPr/>
                </p:nvSpPr>
                <p:spPr>
                  <a:xfrm>
                    <a:off x="2574739" y="1744744"/>
                    <a:ext cx="301752" cy="30175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1" name="Plus 30"/>
                  <p:cNvSpPr/>
                  <p:nvPr/>
                </p:nvSpPr>
                <p:spPr>
                  <a:xfrm>
                    <a:off x="2634175" y="1804180"/>
                    <a:ext cx="182880" cy="182880"/>
                  </a:xfrm>
                  <a:prstGeom prst="mathPlus">
                    <a:avLst/>
                  </a:prstGeom>
                  <a:solidFill>
                    <a:schemeClr val="bg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6" name="Oval 25"/>
                <p:cNvSpPr/>
                <p:nvPr/>
              </p:nvSpPr>
              <p:spPr>
                <a:xfrm>
                  <a:off x="4286775" y="2451762"/>
                  <a:ext cx="301752" cy="3017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p:cNvGrpSpPr/>
                <p:nvPr/>
              </p:nvGrpSpPr>
              <p:grpSpPr>
                <a:xfrm>
                  <a:off x="4281092" y="2296489"/>
                  <a:ext cx="301752" cy="301752"/>
                  <a:chOff x="2574739" y="1744744"/>
                  <a:chExt cx="301752" cy="301752"/>
                </a:xfrm>
              </p:grpSpPr>
              <p:sp>
                <p:nvSpPr>
                  <p:cNvPr id="28" name="Oval 27"/>
                  <p:cNvSpPr/>
                  <p:nvPr/>
                </p:nvSpPr>
                <p:spPr>
                  <a:xfrm>
                    <a:off x="2574739" y="1744744"/>
                    <a:ext cx="301752" cy="30175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Plus 28"/>
                  <p:cNvSpPr/>
                  <p:nvPr/>
                </p:nvSpPr>
                <p:spPr>
                  <a:xfrm>
                    <a:off x="2634175" y="1804180"/>
                    <a:ext cx="182880" cy="182880"/>
                  </a:xfrm>
                  <a:prstGeom prst="mathPlus">
                    <a:avLst/>
                  </a:prstGeom>
                  <a:solidFill>
                    <a:schemeClr val="bg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sp>
            <p:nvSpPr>
              <p:cNvPr id="17" name="Oval 16"/>
              <p:cNvSpPr/>
              <p:nvPr/>
            </p:nvSpPr>
            <p:spPr>
              <a:xfrm>
                <a:off x="3375323" y="1863205"/>
                <a:ext cx="1737360" cy="173736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528097" y="3426479"/>
                <a:ext cx="182880" cy="182880"/>
                <a:chOff x="2322341" y="887439"/>
                <a:chExt cx="182880" cy="182880"/>
              </a:xfrm>
            </p:grpSpPr>
            <p:sp>
              <p:nvSpPr>
                <p:cNvPr id="22" name="Oval 21"/>
                <p:cNvSpPr/>
                <p:nvPr/>
              </p:nvSpPr>
              <p:spPr>
                <a:xfrm>
                  <a:off x="2322341" y="887439"/>
                  <a:ext cx="182880" cy="18288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Minus 22"/>
                <p:cNvSpPr/>
                <p:nvPr/>
              </p:nvSpPr>
              <p:spPr>
                <a:xfrm>
                  <a:off x="2358917" y="933159"/>
                  <a:ext cx="109728" cy="91440"/>
                </a:xfrm>
                <a:prstGeom prst="mathMinus">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754784" y="1850345"/>
                <a:ext cx="182880" cy="182880"/>
                <a:chOff x="2322341" y="887439"/>
                <a:chExt cx="182880" cy="182880"/>
              </a:xfrm>
            </p:grpSpPr>
            <p:sp>
              <p:nvSpPr>
                <p:cNvPr id="20" name="Oval 19"/>
                <p:cNvSpPr/>
                <p:nvPr/>
              </p:nvSpPr>
              <p:spPr>
                <a:xfrm>
                  <a:off x="2322341" y="887439"/>
                  <a:ext cx="182880" cy="18288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Minus 20"/>
                <p:cNvSpPr/>
                <p:nvPr/>
              </p:nvSpPr>
              <p:spPr>
                <a:xfrm>
                  <a:off x="2358917" y="933159"/>
                  <a:ext cx="109728" cy="91440"/>
                </a:xfrm>
                <a:prstGeom prst="mathMinus">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 name="Group 5"/>
            <p:cNvGrpSpPr/>
            <p:nvPr/>
          </p:nvGrpSpPr>
          <p:grpSpPr>
            <a:xfrm>
              <a:off x="3937664" y="1209822"/>
              <a:ext cx="1956699" cy="680990"/>
              <a:chOff x="3937664" y="1209822"/>
              <a:chExt cx="1956699" cy="680990"/>
            </a:xfrm>
          </p:grpSpPr>
          <p:cxnSp>
            <p:nvCxnSpPr>
              <p:cNvPr id="14" name="Straight Arrow Connector 13"/>
              <p:cNvCxnSpPr/>
              <p:nvPr/>
            </p:nvCxnSpPr>
            <p:spPr>
              <a:xfrm flipH="1">
                <a:off x="3937664" y="1434905"/>
                <a:ext cx="612678" cy="45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564673" y="1209822"/>
                <a:ext cx="1329690" cy="365760"/>
              </a:xfrm>
              <a:prstGeom prst="rect">
                <a:avLst/>
              </a:prstGeom>
              <a:noFill/>
            </p:spPr>
            <p:txBody>
              <a:bodyPr wrap="square" rtlCol="0">
                <a:spAutoFit/>
              </a:bodyPr>
              <a:lstStyle/>
              <a:p>
                <a:r>
                  <a:rPr lang="en-US" dirty="0" smtClean="0">
                    <a:latin typeface="Aharoni" panose="02010803020104030203" pitchFamily="2" charset="-79"/>
                    <a:cs typeface="Aharoni" panose="02010803020104030203" pitchFamily="2" charset="-79"/>
                  </a:rPr>
                  <a:t>electron</a:t>
                </a:r>
                <a:endParaRPr lang="en-US" dirty="0">
                  <a:latin typeface="Aharoni" panose="02010803020104030203" pitchFamily="2" charset="-79"/>
                  <a:cs typeface="Aharoni" panose="02010803020104030203" pitchFamily="2" charset="-79"/>
                </a:endParaRPr>
              </a:p>
            </p:txBody>
          </p:sp>
        </p:grpSp>
        <p:grpSp>
          <p:nvGrpSpPr>
            <p:cNvPr id="7" name="Group 6"/>
            <p:cNvGrpSpPr/>
            <p:nvPr/>
          </p:nvGrpSpPr>
          <p:grpSpPr>
            <a:xfrm>
              <a:off x="4528097" y="1826780"/>
              <a:ext cx="1956699" cy="680990"/>
              <a:chOff x="3937664" y="1209822"/>
              <a:chExt cx="1956699" cy="680990"/>
            </a:xfrm>
          </p:grpSpPr>
          <p:cxnSp>
            <p:nvCxnSpPr>
              <p:cNvPr id="12" name="Straight Arrow Connector 11"/>
              <p:cNvCxnSpPr/>
              <p:nvPr/>
            </p:nvCxnSpPr>
            <p:spPr>
              <a:xfrm flipH="1">
                <a:off x="3937664" y="1434905"/>
                <a:ext cx="612678" cy="45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564673" y="1209822"/>
                <a:ext cx="1329690" cy="365760"/>
              </a:xfrm>
              <a:prstGeom prst="rect">
                <a:avLst/>
              </a:prstGeom>
              <a:noFill/>
            </p:spPr>
            <p:txBody>
              <a:bodyPr wrap="square" rtlCol="0">
                <a:spAutoFit/>
              </a:bodyPr>
              <a:lstStyle/>
              <a:p>
                <a:r>
                  <a:rPr lang="en-US" dirty="0" smtClean="0">
                    <a:latin typeface="Aharoni" panose="02010803020104030203" pitchFamily="2" charset="-79"/>
                    <a:cs typeface="Aharoni" panose="02010803020104030203" pitchFamily="2" charset="-79"/>
                  </a:rPr>
                  <a:t>proton</a:t>
                </a:r>
                <a:endParaRPr lang="en-US" dirty="0">
                  <a:latin typeface="Aharoni" panose="02010803020104030203" pitchFamily="2" charset="-79"/>
                  <a:cs typeface="Aharoni" panose="02010803020104030203" pitchFamily="2" charset="-79"/>
                </a:endParaRPr>
              </a:p>
            </p:txBody>
          </p:sp>
        </p:grpSp>
        <p:grpSp>
          <p:nvGrpSpPr>
            <p:cNvPr id="8" name="Group 7"/>
            <p:cNvGrpSpPr/>
            <p:nvPr/>
          </p:nvGrpSpPr>
          <p:grpSpPr>
            <a:xfrm>
              <a:off x="4511834" y="2842967"/>
              <a:ext cx="2000890" cy="383550"/>
              <a:chOff x="3893473" y="1192032"/>
              <a:chExt cx="2000890" cy="383550"/>
            </a:xfrm>
          </p:grpSpPr>
          <p:cxnSp>
            <p:nvCxnSpPr>
              <p:cNvPr id="10" name="Straight Arrow Connector 9"/>
              <p:cNvCxnSpPr>
                <a:endCxn id="26" idx="5"/>
              </p:cNvCxnSpPr>
              <p:nvPr/>
            </p:nvCxnSpPr>
            <p:spPr>
              <a:xfrm flipH="1" flipV="1">
                <a:off x="3893473" y="1192032"/>
                <a:ext cx="656869" cy="242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564673" y="1209822"/>
                <a:ext cx="1329690" cy="365760"/>
              </a:xfrm>
              <a:prstGeom prst="rect">
                <a:avLst/>
              </a:prstGeom>
              <a:noFill/>
            </p:spPr>
            <p:txBody>
              <a:bodyPr wrap="square" rtlCol="0">
                <a:spAutoFit/>
              </a:bodyPr>
              <a:lstStyle/>
              <a:p>
                <a:r>
                  <a:rPr lang="en-US" dirty="0" smtClean="0">
                    <a:latin typeface="Aharoni" panose="02010803020104030203" pitchFamily="2" charset="-79"/>
                    <a:cs typeface="Aharoni" panose="02010803020104030203" pitchFamily="2" charset="-79"/>
                  </a:rPr>
                  <a:t>neutron</a:t>
                </a:r>
                <a:endParaRPr lang="en-US" dirty="0">
                  <a:latin typeface="Aharoni" panose="02010803020104030203" pitchFamily="2" charset="-79"/>
                  <a:cs typeface="Aharoni" panose="02010803020104030203" pitchFamily="2" charset="-79"/>
                </a:endParaRPr>
              </a:p>
            </p:txBody>
          </p:sp>
        </p:grpSp>
        <p:sp>
          <p:nvSpPr>
            <p:cNvPr id="9" name="TextBox 8"/>
            <p:cNvSpPr txBox="1"/>
            <p:nvPr/>
          </p:nvSpPr>
          <p:spPr>
            <a:xfrm>
              <a:off x="3429790" y="3888188"/>
              <a:ext cx="1582967" cy="369332"/>
            </a:xfrm>
            <a:prstGeom prst="rect">
              <a:avLst/>
            </a:prstGeom>
            <a:noFill/>
          </p:spPr>
          <p:txBody>
            <a:bodyPr wrap="square" rtlCol="0">
              <a:spAutoFit/>
            </a:bodyPr>
            <a:lstStyle/>
            <a:p>
              <a:pPr algn="ctr"/>
              <a:r>
                <a:rPr lang="en-US" dirty="0" smtClean="0">
                  <a:latin typeface="Aharoni" panose="02010803020104030203" pitchFamily="2" charset="-79"/>
                  <a:cs typeface="Aharoni" panose="02010803020104030203" pitchFamily="2" charset="-79"/>
                </a:rPr>
                <a:t>Helium Atom</a:t>
              </a:r>
              <a:endParaRPr lang="en-US" dirty="0">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11946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179893" y="229837"/>
            <a:ext cx="4741891" cy="1321454"/>
          </a:xfrm>
          <a:prstGeom prst="round2DiagRect">
            <a:avLst/>
          </a:prstGeom>
          <a:ln/>
        </p:spPr>
        <p:style>
          <a:lnRef idx="1">
            <a:schemeClr val="accent5"/>
          </a:lnRef>
          <a:fillRef idx="3">
            <a:schemeClr val="accent5"/>
          </a:fillRef>
          <a:effectRef idx="2">
            <a:schemeClr val="accent5"/>
          </a:effectRef>
          <a:fontRef idx="minor">
            <a:schemeClr val="lt1"/>
          </a:fontRef>
        </p:style>
        <p:txBody>
          <a:bodyPr>
            <a:scene3d>
              <a:camera prst="obliqueTopLeft"/>
              <a:lightRig rig="threePt" dir="t"/>
            </a:scene3d>
          </a:bodyPr>
          <a:lstStyle/>
          <a:p>
            <a:endParaRPr lang="en-US"/>
          </a:p>
        </p:txBody>
      </p:sp>
      <p:sp>
        <p:nvSpPr>
          <p:cNvPr id="9" name="TextBox 8"/>
          <p:cNvSpPr txBox="1"/>
          <p:nvPr/>
        </p:nvSpPr>
        <p:spPr>
          <a:xfrm>
            <a:off x="321547" y="396846"/>
            <a:ext cx="4385945" cy="861774"/>
          </a:xfrm>
          <a:prstGeom prst="rect">
            <a:avLst/>
          </a:prstGeom>
          <a:noFill/>
        </p:spPr>
        <p:txBody>
          <a:bodyPr wrap="square" rtlCol="0">
            <a:spAutoFit/>
          </a:bodyPr>
          <a:lstStyle/>
          <a:p>
            <a:pPr algn="ctr"/>
            <a:r>
              <a:rPr lang="en-US" sz="5000" dirty="0" smtClean="0">
                <a:latin typeface="American Typewriter"/>
                <a:cs typeface="American Typewriter"/>
              </a:rPr>
              <a:t>Organelles</a:t>
            </a:r>
            <a:endParaRPr lang="en-US" sz="5000" dirty="0">
              <a:latin typeface="American Typewriter"/>
              <a:cs typeface="American Typewriter"/>
            </a:endParaRPr>
          </a:p>
        </p:txBody>
      </p:sp>
      <p:pic>
        <p:nvPicPr>
          <p:cNvPr id="10" name="Picture 9" descr="png ce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157" y="1952131"/>
            <a:ext cx="4619253" cy="4580217"/>
          </a:xfrm>
          <a:prstGeom prst="rect">
            <a:avLst/>
          </a:prstGeom>
        </p:spPr>
      </p:pic>
      <p:sp>
        <p:nvSpPr>
          <p:cNvPr id="11" name="TextBox 10"/>
          <p:cNvSpPr txBox="1"/>
          <p:nvPr/>
        </p:nvSpPr>
        <p:spPr>
          <a:xfrm>
            <a:off x="7381332" y="5426618"/>
            <a:ext cx="1457975" cy="307777"/>
          </a:xfrm>
          <a:prstGeom prst="rect">
            <a:avLst/>
          </a:prstGeom>
          <a:noFill/>
        </p:spPr>
        <p:txBody>
          <a:bodyPr wrap="square" rtlCol="0">
            <a:spAutoFit/>
          </a:bodyPr>
          <a:lstStyle/>
          <a:p>
            <a:r>
              <a:rPr lang="en-US" sz="1400" b="1" dirty="0" smtClean="0">
                <a:solidFill>
                  <a:srgbClr val="FF4040"/>
                </a:solidFill>
              </a:rPr>
              <a:t>Mitochondrion</a:t>
            </a:r>
            <a:endParaRPr lang="en-US" sz="1400" dirty="0"/>
          </a:p>
        </p:txBody>
      </p:sp>
      <p:sp>
        <p:nvSpPr>
          <p:cNvPr id="12" name="TextBox 11"/>
          <p:cNvSpPr txBox="1"/>
          <p:nvPr/>
        </p:nvSpPr>
        <p:spPr>
          <a:xfrm>
            <a:off x="6376104" y="1798242"/>
            <a:ext cx="974016" cy="307777"/>
          </a:xfrm>
          <a:prstGeom prst="rect">
            <a:avLst/>
          </a:prstGeom>
          <a:noFill/>
        </p:spPr>
        <p:txBody>
          <a:bodyPr wrap="square" rtlCol="0">
            <a:spAutoFit/>
          </a:bodyPr>
          <a:lstStyle/>
          <a:p>
            <a:r>
              <a:rPr lang="en-US" sz="1400" b="1" dirty="0" smtClean="0">
                <a:solidFill>
                  <a:srgbClr val="FF4040"/>
                </a:solidFill>
              </a:rPr>
              <a:t>Nucleus:</a:t>
            </a:r>
            <a:endParaRPr lang="en-US" sz="1400" dirty="0"/>
          </a:p>
        </p:txBody>
      </p:sp>
      <p:sp>
        <p:nvSpPr>
          <p:cNvPr id="13" name="TextBox 12"/>
          <p:cNvSpPr txBox="1"/>
          <p:nvPr/>
        </p:nvSpPr>
        <p:spPr>
          <a:xfrm>
            <a:off x="6950530" y="2466334"/>
            <a:ext cx="1117689" cy="307777"/>
          </a:xfrm>
          <a:prstGeom prst="rect">
            <a:avLst/>
          </a:prstGeom>
          <a:noFill/>
        </p:spPr>
        <p:txBody>
          <a:bodyPr wrap="square" rtlCol="0">
            <a:spAutoFit/>
          </a:bodyPr>
          <a:lstStyle/>
          <a:p>
            <a:r>
              <a:rPr lang="en-US" sz="1400" b="1" dirty="0" smtClean="0">
                <a:solidFill>
                  <a:srgbClr val="FF4040"/>
                </a:solidFill>
              </a:rPr>
              <a:t>Nucleolus</a:t>
            </a:r>
            <a:endParaRPr lang="en-US" sz="1400" dirty="0"/>
          </a:p>
        </p:txBody>
      </p:sp>
      <p:sp>
        <p:nvSpPr>
          <p:cNvPr id="14" name="TextBox 13"/>
          <p:cNvSpPr txBox="1"/>
          <p:nvPr/>
        </p:nvSpPr>
        <p:spPr>
          <a:xfrm>
            <a:off x="419756" y="4841157"/>
            <a:ext cx="1893488" cy="523220"/>
          </a:xfrm>
          <a:prstGeom prst="rect">
            <a:avLst/>
          </a:prstGeom>
          <a:noFill/>
        </p:spPr>
        <p:txBody>
          <a:bodyPr wrap="square" rtlCol="0">
            <a:spAutoFit/>
          </a:bodyPr>
          <a:lstStyle/>
          <a:p>
            <a:r>
              <a:rPr lang="en-US" sz="1400" b="1" dirty="0" smtClean="0">
                <a:solidFill>
                  <a:srgbClr val="FF4040"/>
                </a:solidFill>
              </a:rPr>
              <a:t>Rough Endoplasmic Reticulum</a:t>
            </a:r>
            <a:endParaRPr lang="en-US" sz="1400" dirty="0"/>
          </a:p>
        </p:txBody>
      </p:sp>
      <p:sp>
        <p:nvSpPr>
          <p:cNvPr id="15" name="TextBox 14"/>
          <p:cNvSpPr txBox="1"/>
          <p:nvPr/>
        </p:nvSpPr>
        <p:spPr>
          <a:xfrm>
            <a:off x="515105" y="5763490"/>
            <a:ext cx="3154041" cy="307777"/>
          </a:xfrm>
          <a:prstGeom prst="rect">
            <a:avLst/>
          </a:prstGeom>
          <a:noFill/>
        </p:spPr>
        <p:txBody>
          <a:bodyPr wrap="square" rtlCol="0">
            <a:spAutoFit/>
          </a:bodyPr>
          <a:lstStyle/>
          <a:p>
            <a:r>
              <a:rPr lang="en-US" sz="1400" b="1" dirty="0" smtClean="0">
                <a:solidFill>
                  <a:srgbClr val="FF4040"/>
                </a:solidFill>
              </a:rPr>
              <a:t>Smooth Endoplasmic Reticulum</a:t>
            </a:r>
            <a:endParaRPr lang="en-US" sz="1400" dirty="0"/>
          </a:p>
        </p:txBody>
      </p:sp>
      <p:sp>
        <p:nvSpPr>
          <p:cNvPr id="16" name="TextBox 15"/>
          <p:cNvSpPr txBox="1"/>
          <p:nvPr/>
        </p:nvSpPr>
        <p:spPr>
          <a:xfrm>
            <a:off x="1262491" y="2159640"/>
            <a:ext cx="1598417" cy="523220"/>
          </a:xfrm>
          <a:prstGeom prst="rect">
            <a:avLst/>
          </a:prstGeom>
          <a:noFill/>
        </p:spPr>
        <p:txBody>
          <a:bodyPr wrap="square" rtlCol="0">
            <a:spAutoFit/>
          </a:bodyPr>
          <a:lstStyle/>
          <a:p>
            <a:r>
              <a:rPr lang="en-US" sz="1400" b="1" dirty="0" smtClean="0">
                <a:solidFill>
                  <a:schemeClr val="accent6">
                    <a:lumMod val="60000"/>
                    <a:lumOff val="40000"/>
                  </a:schemeClr>
                </a:solidFill>
              </a:rPr>
              <a:t>Cell Membrane</a:t>
            </a:r>
          </a:p>
          <a:p>
            <a:endParaRPr lang="en-US" sz="1400" dirty="0"/>
          </a:p>
        </p:txBody>
      </p:sp>
      <p:sp>
        <p:nvSpPr>
          <p:cNvPr id="17" name="TextBox 16"/>
          <p:cNvSpPr txBox="1"/>
          <p:nvPr/>
        </p:nvSpPr>
        <p:spPr>
          <a:xfrm>
            <a:off x="650080" y="3227052"/>
            <a:ext cx="1224821" cy="307777"/>
          </a:xfrm>
          <a:prstGeom prst="rect">
            <a:avLst/>
          </a:prstGeom>
          <a:noFill/>
        </p:spPr>
        <p:txBody>
          <a:bodyPr wrap="square" rtlCol="0">
            <a:spAutoFit/>
          </a:bodyPr>
          <a:lstStyle/>
          <a:p>
            <a:r>
              <a:rPr lang="en-US" sz="1400" b="1" dirty="0" smtClean="0">
                <a:solidFill>
                  <a:srgbClr val="FF4040"/>
                </a:solidFill>
              </a:rPr>
              <a:t>Cytoplasm</a:t>
            </a:r>
            <a:endParaRPr lang="en-US" sz="1400" dirty="0"/>
          </a:p>
        </p:txBody>
      </p:sp>
      <p:sp>
        <p:nvSpPr>
          <p:cNvPr id="18" name="TextBox 17"/>
          <p:cNvSpPr txBox="1"/>
          <p:nvPr/>
        </p:nvSpPr>
        <p:spPr>
          <a:xfrm>
            <a:off x="5606354" y="1104731"/>
            <a:ext cx="1344176" cy="307777"/>
          </a:xfrm>
          <a:prstGeom prst="rect">
            <a:avLst/>
          </a:prstGeom>
          <a:noFill/>
        </p:spPr>
        <p:txBody>
          <a:bodyPr wrap="square" rtlCol="0">
            <a:spAutoFit/>
          </a:bodyPr>
          <a:lstStyle/>
          <a:p>
            <a:r>
              <a:rPr lang="en-US" sz="1400" b="1" dirty="0" smtClean="0">
                <a:solidFill>
                  <a:srgbClr val="FF4040"/>
                </a:solidFill>
              </a:rPr>
              <a:t>Ribosomes</a:t>
            </a:r>
            <a:endParaRPr lang="en-US" sz="1400" dirty="0"/>
          </a:p>
        </p:txBody>
      </p:sp>
      <p:sp>
        <p:nvSpPr>
          <p:cNvPr id="19" name="TextBox 18"/>
          <p:cNvSpPr txBox="1"/>
          <p:nvPr/>
        </p:nvSpPr>
        <p:spPr>
          <a:xfrm>
            <a:off x="7185792" y="3242706"/>
            <a:ext cx="1653515" cy="307777"/>
          </a:xfrm>
          <a:prstGeom prst="rect">
            <a:avLst/>
          </a:prstGeom>
          <a:noFill/>
        </p:spPr>
        <p:txBody>
          <a:bodyPr wrap="square" rtlCol="0">
            <a:spAutoFit/>
          </a:bodyPr>
          <a:lstStyle/>
          <a:p>
            <a:r>
              <a:rPr lang="en-US" sz="1400" b="1" dirty="0" smtClean="0">
                <a:solidFill>
                  <a:srgbClr val="FF4040"/>
                </a:solidFill>
              </a:rPr>
              <a:t>Golgi Apparatus</a:t>
            </a:r>
            <a:endParaRPr lang="en-US" sz="1400" dirty="0"/>
          </a:p>
        </p:txBody>
      </p:sp>
      <p:sp>
        <p:nvSpPr>
          <p:cNvPr id="20" name="TextBox 19"/>
          <p:cNvSpPr txBox="1"/>
          <p:nvPr/>
        </p:nvSpPr>
        <p:spPr>
          <a:xfrm>
            <a:off x="6719604" y="6071267"/>
            <a:ext cx="1119027" cy="312991"/>
          </a:xfrm>
          <a:prstGeom prst="rect">
            <a:avLst/>
          </a:prstGeom>
          <a:noFill/>
        </p:spPr>
        <p:txBody>
          <a:bodyPr wrap="square" rtlCol="0">
            <a:spAutoFit/>
          </a:bodyPr>
          <a:lstStyle/>
          <a:p>
            <a:r>
              <a:rPr lang="en-US" sz="1400" b="1" dirty="0" smtClean="0">
                <a:solidFill>
                  <a:srgbClr val="FF4040"/>
                </a:solidFill>
              </a:rPr>
              <a:t>Lysosomes</a:t>
            </a:r>
            <a:endParaRPr lang="en-US" sz="1400" dirty="0"/>
          </a:p>
        </p:txBody>
      </p:sp>
      <p:cxnSp>
        <p:nvCxnSpPr>
          <p:cNvPr id="23" name="Straight Connector 22"/>
          <p:cNvCxnSpPr/>
          <p:nvPr/>
        </p:nvCxnSpPr>
        <p:spPr>
          <a:xfrm>
            <a:off x="2514520" y="2466334"/>
            <a:ext cx="707352" cy="411480"/>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1371172" y="3534829"/>
            <a:ext cx="1850700" cy="50589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H="1">
            <a:off x="4823775" y="2106019"/>
            <a:ext cx="1552329" cy="1331800"/>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V="1">
            <a:off x="2313244" y="3704969"/>
            <a:ext cx="1627366" cy="132340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V="1">
            <a:off x="3027687" y="4464034"/>
            <a:ext cx="641459" cy="1257114"/>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6055374" y="3534829"/>
            <a:ext cx="1130418" cy="50589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flipV="1">
            <a:off x="6376104" y="5028375"/>
            <a:ext cx="1005229" cy="45811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flipH="1" flipV="1">
            <a:off x="5606354" y="5486491"/>
            <a:ext cx="1113251" cy="897767"/>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59" name="Straight Connector 58"/>
          <p:cNvCxnSpPr>
            <a:stCxn id="13" idx="1"/>
          </p:cNvCxnSpPr>
          <p:nvPr/>
        </p:nvCxnSpPr>
        <p:spPr>
          <a:xfrm flipH="1">
            <a:off x="4707492" y="2620223"/>
            <a:ext cx="2243038" cy="1084746"/>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3" name="Straight Connector 62"/>
          <p:cNvCxnSpPr>
            <a:stCxn id="18" idx="1"/>
          </p:cNvCxnSpPr>
          <p:nvPr/>
        </p:nvCxnSpPr>
        <p:spPr>
          <a:xfrm flipH="1">
            <a:off x="4669824" y="1258620"/>
            <a:ext cx="936530" cy="1619194"/>
          </a:xfrm>
          <a:prstGeom prst="line">
            <a:avLst/>
          </a:prstGeom>
          <a:ln>
            <a:tailEnd type="triangle" w="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05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1125" y="2267115"/>
            <a:ext cx="5199875" cy="1569660"/>
          </a:xfrm>
          <a:prstGeom prst="rect">
            <a:avLst/>
          </a:prstGeom>
          <a:noFill/>
        </p:spPr>
        <p:txBody>
          <a:bodyPr wrap="square" rtlCol="0">
            <a:spAutoFit/>
          </a:bodyPr>
          <a:lstStyle/>
          <a:p>
            <a:pPr algn="ctr"/>
            <a:r>
              <a:rPr lang="en-US" sz="3200" b="1" dirty="0" smtClean="0">
                <a:latin typeface="Chalkduster"/>
                <a:cs typeface="Chalkduster"/>
              </a:rPr>
              <a:t>How Cells combine to Make all Living things</a:t>
            </a:r>
            <a:endParaRPr lang="en-US" sz="3200" b="1" dirty="0">
              <a:latin typeface="Chalkduster"/>
              <a:cs typeface="Chalkduster"/>
            </a:endParaRPr>
          </a:p>
        </p:txBody>
      </p:sp>
      <p:pic>
        <p:nvPicPr>
          <p:cNvPr id="6" name="Picture 5" descr="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56" y="782489"/>
            <a:ext cx="1658358" cy="1425366"/>
          </a:xfrm>
          <a:prstGeom prst="rect">
            <a:avLst/>
          </a:prstGeom>
        </p:spPr>
      </p:pic>
      <p:pic>
        <p:nvPicPr>
          <p:cNvPr id="9" name="Picture 8" descr="org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942" y="4650043"/>
            <a:ext cx="2122860" cy="2122860"/>
          </a:xfrm>
          <a:prstGeom prst="rect">
            <a:avLst/>
          </a:prstGeom>
        </p:spPr>
      </p:pic>
      <p:pic>
        <p:nvPicPr>
          <p:cNvPr id="11" name="Picture 10" descr="module 6 - 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831" y="370502"/>
            <a:ext cx="3467471" cy="2773977"/>
          </a:xfrm>
          <a:prstGeom prst="rect">
            <a:avLst/>
          </a:prstGeom>
        </p:spPr>
      </p:pic>
      <p:sp>
        <p:nvSpPr>
          <p:cNvPr id="12" name="Right Arrow 11"/>
          <p:cNvSpPr/>
          <p:nvPr/>
        </p:nvSpPr>
        <p:spPr>
          <a:xfrm>
            <a:off x="2477539" y="370502"/>
            <a:ext cx="305429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3" name="Right Arrow 12"/>
          <p:cNvSpPr/>
          <p:nvPr/>
        </p:nvSpPr>
        <p:spPr>
          <a:xfrm rot="5400000">
            <a:off x="7561236" y="2989663"/>
            <a:ext cx="1333232"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4" name="Right Arrow 13"/>
          <p:cNvSpPr/>
          <p:nvPr/>
        </p:nvSpPr>
        <p:spPr>
          <a:xfrm rot="10800000">
            <a:off x="4786066" y="4834779"/>
            <a:ext cx="1789867" cy="822960"/>
          </a:xfrm>
          <a:prstGeom prst="rightArrow">
            <a:avLst/>
          </a:prstGeom>
          <a:ln/>
        </p:spPr>
        <p:style>
          <a:lnRef idx="1">
            <a:schemeClr val="accent6"/>
          </a:lnRef>
          <a:fillRef idx="3">
            <a:schemeClr val="accent6"/>
          </a:fillRef>
          <a:effectRef idx="2">
            <a:schemeClr val="accent6"/>
          </a:effectRef>
          <a:fontRef idx="minor">
            <a:schemeClr val="lt1"/>
          </a:fontRef>
        </p:style>
        <p:txBody>
          <a:bodyPr/>
          <a:lstStyle/>
          <a:p>
            <a:endParaRPr lang="en-US"/>
          </a:p>
        </p:txBody>
      </p:sp>
      <p:sp>
        <p:nvSpPr>
          <p:cNvPr id="15" name="TextBox 14"/>
          <p:cNvSpPr txBox="1"/>
          <p:nvPr/>
        </p:nvSpPr>
        <p:spPr>
          <a:xfrm>
            <a:off x="2657050" y="1221098"/>
            <a:ext cx="2257936" cy="646331"/>
          </a:xfrm>
          <a:prstGeom prst="rect">
            <a:avLst/>
          </a:prstGeom>
          <a:noFill/>
        </p:spPr>
        <p:txBody>
          <a:bodyPr wrap="square" rtlCol="0">
            <a:spAutoFit/>
          </a:bodyPr>
          <a:lstStyle/>
          <a:p>
            <a:pPr algn="ctr"/>
            <a:r>
              <a:rPr lang="en-US" dirty="0" smtClean="0"/>
              <a:t>Cells combine to create Tissue</a:t>
            </a:r>
            <a:endParaRPr lang="en-US" dirty="0"/>
          </a:p>
        </p:txBody>
      </p:sp>
      <p:sp>
        <p:nvSpPr>
          <p:cNvPr id="16" name="TextBox 15"/>
          <p:cNvSpPr txBox="1"/>
          <p:nvPr/>
        </p:nvSpPr>
        <p:spPr>
          <a:xfrm>
            <a:off x="5934732" y="2913445"/>
            <a:ext cx="1873061" cy="923330"/>
          </a:xfrm>
          <a:prstGeom prst="rect">
            <a:avLst/>
          </a:prstGeom>
          <a:noFill/>
        </p:spPr>
        <p:txBody>
          <a:bodyPr wrap="square" rtlCol="0">
            <a:spAutoFit/>
          </a:bodyPr>
          <a:lstStyle/>
          <a:p>
            <a:pPr algn="ctr"/>
            <a:r>
              <a:rPr lang="en-US" dirty="0" smtClean="0"/>
              <a:t>Tissue combines to make Organs</a:t>
            </a:r>
            <a:endParaRPr lang="en-US" dirty="0"/>
          </a:p>
        </p:txBody>
      </p:sp>
      <p:sp>
        <p:nvSpPr>
          <p:cNvPr id="17" name="TextBox 16"/>
          <p:cNvSpPr txBox="1"/>
          <p:nvPr/>
        </p:nvSpPr>
        <p:spPr>
          <a:xfrm>
            <a:off x="4656993" y="5735137"/>
            <a:ext cx="2096730" cy="923330"/>
          </a:xfrm>
          <a:prstGeom prst="rect">
            <a:avLst/>
          </a:prstGeom>
          <a:noFill/>
        </p:spPr>
        <p:txBody>
          <a:bodyPr wrap="square" rtlCol="0">
            <a:spAutoFit/>
          </a:bodyPr>
          <a:lstStyle/>
          <a:p>
            <a:pPr algn="ctr"/>
            <a:r>
              <a:rPr lang="en-US" dirty="0" smtClean="0"/>
              <a:t>Organs combine to make Organ Systems</a:t>
            </a:r>
            <a:endParaRPr lang="en-US" dirty="0"/>
          </a:p>
        </p:txBody>
      </p:sp>
      <p:grpSp>
        <p:nvGrpSpPr>
          <p:cNvPr id="26" name="Group 25"/>
          <p:cNvGrpSpPr/>
          <p:nvPr/>
        </p:nvGrpSpPr>
        <p:grpSpPr>
          <a:xfrm>
            <a:off x="253997" y="3603262"/>
            <a:ext cx="3255674" cy="3028292"/>
            <a:chOff x="72030" y="3572581"/>
            <a:chExt cx="3255674" cy="3028292"/>
          </a:xfrm>
        </p:grpSpPr>
        <p:sp>
          <p:nvSpPr>
            <p:cNvPr id="18" name="5-Point Star 17"/>
            <p:cNvSpPr/>
            <p:nvPr/>
          </p:nvSpPr>
          <p:spPr>
            <a:xfrm rot="20886040">
              <a:off x="72030" y="3572581"/>
              <a:ext cx="3255674" cy="2780108"/>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7" name="Picture 6" descr="systems .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25" y="3760240"/>
              <a:ext cx="2175925" cy="2840633"/>
            </a:xfrm>
            <a:prstGeom prst="rect">
              <a:avLst/>
            </a:prstGeom>
          </p:spPr>
        </p:pic>
      </p:grpSp>
      <p:grpSp>
        <p:nvGrpSpPr>
          <p:cNvPr id="22" name="Group 21"/>
          <p:cNvGrpSpPr/>
          <p:nvPr/>
        </p:nvGrpSpPr>
        <p:grpSpPr>
          <a:xfrm>
            <a:off x="6506849" y="170447"/>
            <a:ext cx="1549878" cy="432454"/>
            <a:chOff x="6506849" y="170447"/>
            <a:chExt cx="1549878" cy="432454"/>
          </a:xfrm>
        </p:grpSpPr>
        <p:sp>
          <p:nvSpPr>
            <p:cNvPr id="3" name="Rectangle 2"/>
            <p:cNvSpPr/>
            <p:nvPr/>
          </p:nvSpPr>
          <p:spPr>
            <a:xfrm>
              <a:off x="6506849"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extBox 1"/>
            <p:cNvSpPr txBox="1"/>
            <p:nvPr/>
          </p:nvSpPr>
          <p:spPr>
            <a:xfrm>
              <a:off x="6506849" y="170447"/>
              <a:ext cx="1482308" cy="400110"/>
            </a:xfrm>
            <a:prstGeom prst="rect">
              <a:avLst/>
            </a:prstGeom>
            <a:noFill/>
          </p:spPr>
          <p:txBody>
            <a:bodyPr wrap="square" rtlCol="0">
              <a:spAutoFit/>
            </a:bodyPr>
            <a:lstStyle/>
            <a:p>
              <a:pPr algn="ctr"/>
              <a:r>
                <a:rPr lang="en-US" sz="2000" b="1" dirty="0" smtClean="0">
                  <a:solidFill>
                    <a:schemeClr val="bg1"/>
                  </a:solidFill>
                </a:rPr>
                <a:t>Tissue</a:t>
              </a:r>
              <a:endParaRPr lang="en-US" sz="2000" b="1" dirty="0">
                <a:solidFill>
                  <a:schemeClr val="bg1"/>
                </a:solidFill>
              </a:endParaRPr>
            </a:p>
          </p:txBody>
        </p:sp>
      </p:grpSp>
      <p:grpSp>
        <p:nvGrpSpPr>
          <p:cNvPr id="24" name="Group 23"/>
          <p:cNvGrpSpPr/>
          <p:nvPr/>
        </p:nvGrpSpPr>
        <p:grpSpPr>
          <a:xfrm>
            <a:off x="331956" y="175965"/>
            <a:ext cx="1549878" cy="426936"/>
            <a:chOff x="331956" y="175965"/>
            <a:chExt cx="1549878" cy="426936"/>
          </a:xfrm>
        </p:grpSpPr>
        <p:sp>
          <p:nvSpPr>
            <p:cNvPr id="19" name="Rectangle 18"/>
            <p:cNvSpPr/>
            <p:nvPr/>
          </p:nvSpPr>
          <p:spPr>
            <a:xfrm>
              <a:off x="331956" y="175965"/>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extBox 3"/>
            <p:cNvSpPr txBox="1"/>
            <p:nvPr/>
          </p:nvSpPr>
          <p:spPr>
            <a:xfrm>
              <a:off x="331956" y="175965"/>
              <a:ext cx="1549878" cy="400110"/>
            </a:xfrm>
            <a:prstGeom prst="rect">
              <a:avLst/>
            </a:prstGeom>
            <a:noFill/>
          </p:spPr>
          <p:txBody>
            <a:bodyPr wrap="square" rtlCol="0">
              <a:spAutoFit/>
            </a:bodyPr>
            <a:lstStyle/>
            <a:p>
              <a:pPr algn="ctr"/>
              <a:r>
                <a:rPr lang="en-US" sz="2000" b="1" dirty="0" smtClean="0">
                  <a:solidFill>
                    <a:srgbClr val="FFFFFF"/>
                  </a:solidFill>
                </a:rPr>
                <a:t>Cells</a:t>
              </a:r>
              <a:endParaRPr lang="en-US" sz="2000" b="1" dirty="0">
                <a:solidFill>
                  <a:srgbClr val="FFFFFF"/>
                </a:solidFill>
              </a:endParaRPr>
            </a:p>
          </p:txBody>
        </p:sp>
      </p:grpSp>
      <p:grpSp>
        <p:nvGrpSpPr>
          <p:cNvPr id="23" name="Group 22"/>
          <p:cNvGrpSpPr/>
          <p:nvPr/>
        </p:nvGrpSpPr>
        <p:grpSpPr>
          <a:xfrm>
            <a:off x="7281788" y="4165506"/>
            <a:ext cx="1549878" cy="426936"/>
            <a:chOff x="7281788" y="4165506"/>
            <a:chExt cx="1549878" cy="426936"/>
          </a:xfrm>
        </p:grpSpPr>
        <p:sp>
          <p:nvSpPr>
            <p:cNvPr id="20" name="Rectangle 19"/>
            <p:cNvSpPr/>
            <p:nvPr/>
          </p:nvSpPr>
          <p:spPr>
            <a:xfrm>
              <a:off x="7281788" y="4165506"/>
              <a:ext cx="1549878"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TextBox 7"/>
            <p:cNvSpPr txBox="1"/>
            <p:nvPr/>
          </p:nvSpPr>
          <p:spPr>
            <a:xfrm>
              <a:off x="7377955" y="4165506"/>
              <a:ext cx="1357544" cy="400110"/>
            </a:xfrm>
            <a:prstGeom prst="rect">
              <a:avLst/>
            </a:prstGeom>
            <a:noFill/>
          </p:spPr>
          <p:txBody>
            <a:bodyPr wrap="square" rtlCol="0">
              <a:spAutoFit/>
            </a:bodyPr>
            <a:lstStyle/>
            <a:p>
              <a:pPr algn="ctr"/>
              <a:r>
                <a:rPr lang="en-US" sz="2000" b="1" dirty="0" smtClean="0">
                  <a:solidFill>
                    <a:srgbClr val="FFFFFF"/>
                  </a:solidFill>
                </a:rPr>
                <a:t>Organs</a:t>
              </a:r>
              <a:endParaRPr lang="en-US" sz="2000" b="1" dirty="0">
                <a:solidFill>
                  <a:srgbClr val="FFFFFF"/>
                </a:solidFill>
              </a:endParaRPr>
            </a:p>
          </p:txBody>
        </p:sp>
      </p:grpSp>
      <p:grpSp>
        <p:nvGrpSpPr>
          <p:cNvPr id="25" name="Group 24"/>
          <p:cNvGrpSpPr/>
          <p:nvPr/>
        </p:nvGrpSpPr>
        <p:grpSpPr>
          <a:xfrm>
            <a:off x="2329922" y="5062010"/>
            <a:ext cx="2205114" cy="426936"/>
            <a:chOff x="3211333" y="6222422"/>
            <a:chExt cx="2205114" cy="426936"/>
          </a:xfrm>
        </p:grpSpPr>
        <p:sp>
          <p:nvSpPr>
            <p:cNvPr id="21" name="Rectangle 20"/>
            <p:cNvSpPr/>
            <p:nvPr/>
          </p:nvSpPr>
          <p:spPr>
            <a:xfrm>
              <a:off x="3212859" y="6222422"/>
              <a:ext cx="2193789" cy="4269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TextBox 9"/>
            <p:cNvSpPr txBox="1"/>
            <p:nvPr/>
          </p:nvSpPr>
          <p:spPr>
            <a:xfrm>
              <a:off x="3211333" y="6234985"/>
              <a:ext cx="2205114" cy="400110"/>
            </a:xfrm>
            <a:prstGeom prst="rect">
              <a:avLst/>
            </a:prstGeom>
            <a:noFill/>
          </p:spPr>
          <p:txBody>
            <a:bodyPr wrap="square" rtlCol="0">
              <a:spAutoFit/>
            </a:bodyPr>
            <a:lstStyle/>
            <a:p>
              <a:pPr algn="ctr"/>
              <a:r>
                <a:rPr lang="en-US" sz="2000" b="1" dirty="0" smtClean="0">
                  <a:solidFill>
                    <a:srgbClr val="FFFFFF"/>
                  </a:solidFill>
                </a:rPr>
                <a:t>Organ Systems</a:t>
              </a:r>
              <a:endParaRPr lang="en-US" sz="2000" b="1" dirty="0">
                <a:solidFill>
                  <a:srgbClr val="FFFFFF"/>
                </a:solidFill>
              </a:endParaRPr>
            </a:p>
          </p:txBody>
        </p:sp>
      </p:grpSp>
    </p:spTree>
    <p:extLst>
      <p:ext uri="{BB962C8B-B14F-4D97-AF65-F5344CB8AC3E}">
        <p14:creationId xmlns:p14="http://schemas.microsoft.com/office/powerpoint/2010/main" val="4134414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a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26" y="3130866"/>
            <a:ext cx="3238369" cy="3238369"/>
          </a:xfrm>
          <a:prstGeom prst="rect">
            <a:avLst/>
          </a:prstGeom>
        </p:spPr>
      </p:pic>
      <p:sp>
        <p:nvSpPr>
          <p:cNvPr id="5" name="Round Diagonal Corner Rectangle 4"/>
          <p:cNvSpPr/>
          <p:nvPr/>
        </p:nvSpPr>
        <p:spPr>
          <a:xfrm>
            <a:off x="0" y="334273"/>
            <a:ext cx="4541531" cy="1562995"/>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6" name="TextBox 5"/>
          <p:cNvSpPr txBox="1"/>
          <p:nvPr/>
        </p:nvSpPr>
        <p:spPr>
          <a:xfrm>
            <a:off x="439173" y="605379"/>
            <a:ext cx="3786385" cy="830997"/>
          </a:xfrm>
          <a:prstGeom prst="rect">
            <a:avLst/>
          </a:prstGeom>
          <a:noFill/>
        </p:spPr>
        <p:txBody>
          <a:bodyPr wrap="square" rtlCol="0">
            <a:spAutoFit/>
          </a:bodyPr>
          <a:lstStyle/>
          <a:p>
            <a:pPr algn="ctr"/>
            <a:r>
              <a:rPr lang="en-US" sz="2400" dirty="0" smtClean="0">
                <a:latin typeface="Chalkduster"/>
                <a:cs typeface="Chalkduster"/>
              </a:rPr>
              <a:t>Organs Combine to Make Organ Systems</a:t>
            </a:r>
            <a:endParaRPr lang="en-US" sz="2400" dirty="0">
              <a:latin typeface="Chalkduster"/>
              <a:cs typeface="Chalkduster"/>
            </a:endParaRPr>
          </a:p>
        </p:txBody>
      </p:sp>
      <p:sp>
        <p:nvSpPr>
          <p:cNvPr id="7" name="TextBox 6"/>
          <p:cNvSpPr txBox="1"/>
          <p:nvPr/>
        </p:nvSpPr>
        <p:spPr>
          <a:xfrm>
            <a:off x="5155831" y="457815"/>
            <a:ext cx="3762984" cy="6186310"/>
          </a:xfrm>
          <a:prstGeom prst="rect">
            <a:avLst/>
          </a:prstGeom>
          <a:noFill/>
        </p:spPr>
        <p:txBody>
          <a:bodyPr wrap="square" rtlCol="0">
            <a:spAutoFit/>
          </a:bodyPr>
          <a:lstStyle/>
          <a:p>
            <a:r>
              <a:rPr lang="en-US" dirty="0" smtClean="0"/>
              <a:t>Tissues help to make all of the following organs:</a:t>
            </a:r>
          </a:p>
          <a:p>
            <a:endParaRPr lang="en-US" dirty="0" smtClean="0"/>
          </a:p>
          <a:p>
            <a:pPr marL="285750" indent="-285750">
              <a:buFont typeface="Arial"/>
              <a:buChar char="•"/>
            </a:pPr>
            <a:r>
              <a:rPr lang="en-US" dirty="0" smtClean="0"/>
              <a:t>Pharynx</a:t>
            </a:r>
          </a:p>
          <a:p>
            <a:pPr marL="285750" indent="-285750">
              <a:buFont typeface="Arial"/>
              <a:buChar char="•"/>
            </a:pPr>
            <a:r>
              <a:rPr lang="en-US" dirty="0" smtClean="0"/>
              <a:t>Larynx</a:t>
            </a:r>
          </a:p>
          <a:p>
            <a:pPr marL="285750" indent="-285750">
              <a:buFont typeface="Arial"/>
              <a:buChar char="•"/>
            </a:pPr>
            <a:r>
              <a:rPr lang="en-US" dirty="0" smtClean="0"/>
              <a:t>Heart </a:t>
            </a:r>
          </a:p>
          <a:p>
            <a:pPr marL="285750" indent="-285750">
              <a:buFont typeface="Arial"/>
              <a:buChar char="•"/>
            </a:pPr>
            <a:r>
              <a:rPr lang="en-US" dirty="0" smtClean="0"/>
              <a:t>Arteries</a:t>
            </a:r>
          </a:p>
          <a:p>
            <a:pPr marL="285750" indent="-285750">
              <a:buFont typeface="Arial"/>
              <a:buChar char="•"/>
            </a:pPr>
            <a:r>
              <a:rPr lang="en-US" dirty="0" smtClean="0"/>
              <a:t>Muscles</a:t>
            </a:r>
          </a:p>
          <a:p>
            <a:pPr marL="285750" indent="-285750">
              <a:buFont typeface="Arial"/>
              <a:buChar char="•"/>
            </a:pPr>
            <a:r>
              <a:rPr lang="en-US" dirty="0" smtClean="0"/>
              <a:t>Liver</a:t>
            </a:r>
          </a:p>
          <a:p>
            <a:pPr marL="285750" indent="-285750">
              <a:buFont typeface="Arial"/>
              <a:buChar char="•"/>
            </a:pPr>
            <a:r>
              <a:rPr lang="en-US" dirty="0" smtClean="0"/>
              <a:t>Gallbladder</a:t>
            </a:r>
          </a:p>
          <a:p>
            <a:pPr marL="285750" indent="-285750">
              <a:buFont typeface="Arial"/>
              <a:buChar char="•"/>
            </a:pPr>
            <a:r>
              <a:rPr lang="en-US" dirty="0" smtClean="0"/>
              <a:t>Kidneys</a:t>
            </a:r>
          </a:p>
          <a:p>
            <a:pPr marL="285750" indent="-285750">
              <a:buFont typeface="Arial"/>
              <a:buChar char="•"/>
            </a:pPr>
            <a:r>
              <a:rPr lang="en-US" dirty="0" smtClean="0"/>
              <a:t>Skeleton</a:t>
            </a:r>
          </a:p>
          <a:p>
            <a:pPr marL="285750" indent="-285750">
              <a:buFont typeface="Arial"/>
              <a:buChar char="•"/>
            </a:pPr>
            <a:r>
              <a:rPr lang="en-US" dirty="0" smtClean="0"/>
              <a:t>Intestines</a:t>
            </a:r>
          </a:p>
          <a:p>
            <a:pPr marL="285750" indent="-285750">
              <a:buFont typeface="Arial"/>
              <a:buChar char="•"/>
            </a:pPr>
            <a:r>
              <a:rPr lang="en-US" dirty="0" smtClean="0"/>
              <a:t>Brain</a:t>
            </a:r>
          </a:p>
          <a:p>
            <a:pPr marL="285750" indent="-285750">
              <a:buFont typeface="Arial"/>
              <a:buChar char="•"/>
            </a:pPr>
            <a:r>
              <a:rPr lang="en-US" dirty="0" smtClean="0"/>
              <a:t>Lymph Nodes</a:t>
            </a:r>
          </a:p>
          <a:p>
            <a:pPr marL="285750" indent="-285750">
              <a:buFont typeface="Arial"/>
              <a:buChar char="•"/>
            </a:pPr>
            <a:r>
              <a:rPr lang="en-US" dirty="0" smtClean="0"/>
              <a:t>Lungs</a:t>
            </a:r>
          </a:p>
          <a:p>
            <a:pPr marL="285750" indent="-285750">
              <a:buFont typeface="Arial"/>
              <a:buChar char="•"/>
            </a:pPr>
            <a:r>
              <a:rPr lang="en-US" dirty="0" smtClean="0"/>
              <a:t>Spleen </a:t>
            </a:r>
          </a:p>
          <a:p>
            <a:pPr marL="285750" indent="-285750">
              <a:buFont typeface="Arial"/>
              <a:buChar char="•"/>
            </a:pPr>
            <a:r>
              <a:rPr lang="en-US" dirty="0" smtClean="0"/>
              <a:t>Bone marrow</a:t>
            </a:r>
          </a:p>
          <a:p>
            <a:pPr marL="285750" indent="-285750">
              <a:buFont typeface="Arial"/>
              <a:buChar char="•"/>
            </a:pPr>
            <a:r>
              <a:rPr lang="en-US" dirty="0" smtClean="0"/>
              <a:t>Stomach</a:t>
            </a:r>
          </a:p>
          <a:p>
            <a:pPr marL="285750" indent="-285750">
              <a:buFont typeface="Arial"/>
              <a:buChar char="•"/>
            </a:pPr>
            <a:r>
              <a:rPr lang="en-US" dirty="0" smtClean="0"/>
              <a:t>Veins</a:t>
            </a:r>
          </a:p>
          <a:p>
            <a:pPr marL="285750" indent="-285750">
              <a:buFont typeface="Arial"/>
              <a:buChar char="•"/>
            </a:pPr>
            <a:r>
              <a:rPr lang="en-US" dirty="0" smtClean="0"/>
              <a:t>Pancreas</a:t>
            </a:r>
          </a:p>
          <a:p>
            <a:pPr marL="285750" indent="-285750">
              <a:buFont typeface="Arial"/>
              <a:buChar char="•"/>
            </a:pPr>
            <a:r>
              <a:rPr lang="en-US" dirty="0" smtClean="0"/>
              <a:t>Bladder </a:t>
            </a:r>
            <a:endParaRPr lang="en-US" dirty="0"/>
          </a:p>
        </p:txBody>
      </p:sp>
    </p:spTree>
    <p:extLst>
      <p:ext uri="{BB962C8B-B14F-4D97-AF65-F5344CB8AC3E}">
        <p14:creationId xmlns:p14="http://schemas.microsoft.com/office/powerpoint/2010/main" val="159448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28763" y="175172"/>
            <a:ext cx="4515237" cy="6647975"/>
          </a:xfrm>
          <a:prstGeom prst="rect">
            <a:avLst/>
          </a:prstGeom>
          <a:noFill/>
        </p:spPr>
        <p:txBody>
          <a:bodyPr wrap="square" rtlCol="0">
            <a:spAutoFit/>
          </a:bodyPr>
          <a:lstStyle/>
          <a:p>
            <a:pPr algn="ctr"/>
            <a:r>
              <a:rPr lang="en-US" sz="2400" dirty="0" smtClean="0">
                <a:latin typeface="American Typewriter"/>
                <a:cs typeface="American Typewriter"/>
              </a:rPr>
              <a:t>The Four Basic Classes of Animal Tissue:</a:t>
            </a:r>
          </a:p>
          <a:p>
            <a:endParaRPr lang="en-US" dirty="0" smtClean="0"/>
          </a:p>
          <a:p>
            <a:pPr marL="285750" indent="-285750">
              <a:buFont typeface="Arial"/>
              <a:buChar char="•"/>
            </a:pPr>
            <a:r>
              <a:rPr lang="en-US" b="1" dirty="0" smtClean="0">
                <a:solidFill>
                  <a:srgbClr val="7E3DB2"/>
                </a:solidFill>
              </a:rPr>
              <a:t>Connective tissue</a:t>
            </a:r>
            <a:r>
              <a:rPr lang="en-US" dirty="0" smtClean="0"/>
              <a:t>: Contain various cells in an extracellular matrix of fibrous and fat tissue that help maintain the form of the body &amp; its organs.</a:t>
            </a:r>
          </a:p>
          <a:p>
            <a:endParaRPr lang="en-US" dirty="0" smtClean="0"/>
          </a:p>
          <a:p>
            <a:pPr marL="285750" indent="-285750">
              <a:buFont typeface="Arial"/>
              <a:buChar char="•"/>
            </a:pPr>
            <a:r>
              <a:rPr lang="en-US" b="1" dirty="0" smtClean="0">
                <a:solidFill>
                  <a:srgbClr val="7E3DB2"/>
                </a:solidFill>
              </a:rPr>
              <a:t>Epithelial Tissue</a:t>
            </a:r>
            <a:r>
              <a:rPr lang="en-US" dirty="0" smtClean="0"/>
              <a:t>: Tightly bound cells that line structures within the body and form glands.</a:t>
            </a:r>
          </a:p>
          <a:p>
            <a:endParaRPr lang="en-US" dirty="0" smtClean="0"/>
          </a:p>
          <a:p>
            <a:pPr marL="285750" indent="-285750">
              <a:buFont typeface="Arial"/>
              <a:buChar char="•"/>
            </a:pPr>
            <a:r>
              <a:rPr lang="en-US" b="1" dirty="0" smtClean="0">
                <a:solidFill>
                  <a:srgbClr val="7E3DB2"/>
                </a:solidFill>
              </a:rPr>
              <a:t>Muscle Tissue</a:t>
            </a:r>
            <a:r>
              <a:rPr lang="en-US" dirty="0" smtClean="0"/>
              <a:t>: Soft tissue consisting of three varieties: skeletal, cardiac, and smooth muscle tissue. Muscle tissue gives muscles their ability to contract. </a:t>
            </a:r>
          </a:p>
          <a:p>
            <a:endParaRPr lang="en-US" dirty="0" smtClean="0"/>
          </a:p>
          <a:p>
            <a:pPr marL="285750" indent="-285750">
              <a:buFont typeface="Arial"/>
              <a:buChar char="•"/>
            </a:pPr>
            <a:r>
              <a:rPr lang="en-US" b="1" dirty="0" smtClean="0">
                <a:solidFill>
                  <a:srgbClr val="7E3DB2"/>
                </a:solidFill>
              </a:rPr>
              <a:t>Nervous Tissue</a:t>
            </a:r>
            <a:r>
              <a:rPr lang="en-US" dirty="0" smtClean="0"/>
              <a:t>: Tissue that reacts to stimuli and conduct impulses to various organs that help bring a response to the stimulus.</a:t>
            </a:r>
            <a:endParaRPr lang="en-US" dirty="0"/>
          </a:p>
        </p:txBody>
      </p:sp>
      <p:sp>
        <p:nvSpPr>
          <p:cNvPr id="11" name="Round Diagonal Corner Rectangle 10"/>
          <p:cNvSpPr/>
          <p:nvPr/>
        </p:nvSpPr>
        <p:spPr>
          <a:xfrm>
            <a:off x="0" y="334273"/>
            <a:ext cx="4541531" cy="1562995"/>
          </a:xfrm>
          <a:prstGeom prst="round2DiagRect">
            <a:avLst/>
          </a:prstGeom>
          <a:gradFill flip="none" rotWithShape="1">
            <a:gsLst>
              <a:gs pos="0">
                <a:srgbClr val="7E3DB2"/>
              </a:gs>
              <a:gs pos="100000">
                <a:srgbClr val="FFFFFF"/>
              </a:gs>
            </a:gsLst>
            <a:path path="circle">
              <a:fillToRect l="100000" t="100000"/>
            </a:path>
            <a:tileRect r="-100000" b="-100000"/>
          </a:gradFill>
          <a:ln/>
        </p:spPr>
        <p:style>
          <a:lnRef idx="0">
            <a:schemeClr val="accent3"/>
          </a:lnRef>
          <a:fillRef idx="3">
            <a:schemeClr val="accent3"/>
          </a:fillRef>
          <a:effectRef idx="3">
            <a:schemeClr val="accent3"/>
          </a:effectRef>
          <a:fontRef idx="minor">
            <a:schemeClr val="lt1"/>
          </a:fontRef>
        </p:style>
        <p:txBody>
          <a:bodyPr>
            <a:scene3d>
              <a:camera prst="obliqueTopLeft"/>
              <a:lightRig rig="threePt" dir="t"/>
            </a:scene3d>
          </a:bodyPr>
          <a:lstStyle/>
          <a:p>
            <a:endParaRPr lang="en-US"/>
          </a:p>
        </p:txBody>
      </p:sp>
      <p:sp>
        <p:nvSpPr>
          <p:cNvPr id="13" name="TextBox 12"/>
          <p:cNvSpPr txBox="1"/>
          <p:nvPr/>
        </p:nvSpPr>
        <p:spPr>
          <a:xfrm>
            <a:off x="349503" y="578510"/>
            <a:ext cx="4000133" cy="1077218"/>
          </a:xfrm>
          <a:prstGeom prst="rect">
            <a:avLst/>
          </a:prstGeom>
          <a:noFill/>
        </p:spPr>
        <p:txBody>
          <a:bodyPr wrap="square" rtlCol="0">
            <a:spAutoFit/>
          </a:bodyPr>
          <a:lstStyle/>
          <a:p>
            <a:pPr algn="ctr"/>
            <a:r>
              <a:rPr lang="en-US" sz="3200" dirty="0" smtClean="0">
                <a:latin typeface="Chalkduster"/>
                <a:cs typeface="Chalkduster"/>
              </a:rPr>
              <a:t>Tissues Combine to Make Organs</a:t>
            </a:r>
            <a:endParaRPr lang="en-US" sz="3200" dirty="0">
              <a:latin typeface="Chalkduster"/>
              <a:cs typeface="Chalkduster"/>
            </a:endParaRPr>
          </a:p>
        </p:txBody>
      </p:sp>
      <p:grpSp>
        <p:nvGrpSpPr>
          <p:cNvPr id="4" name="Group 3"/>
          <p:cNvGrpSpPr/>
          <p:nvPr/>
        </p:nvGrpSpPr>
        <p:grpSpPr>
          <a:xfrm>
            <a:off x="145698" y="2548039"/>
            <a:ext cx="4483065" cy="3393456"/>
            <a:chOff x="145698" y="2548039"/>
            <a:chExt cx="4483065" cy="3393456"/>
          </a:xfrm>
        </p:grpSpPr>
        <p:pic>
          <p:nvPicPr>
            <p:cNvPr id="26" name="Picture 25" descr="cardiacmuscle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98" y="4311985"/>
              <a:ext cx="2172680" cy="1629510"/>
            </a:xfrm>
            <a:prstGeom prst="rect">
              <a:avLst/>
            </a:prstGeom>
          </p:spPr>
        </p:pic>
        <p:pic>
          <p:nvPicPr>
            <p:cNvPr id="27" name="Picture 26" descr="Epithelium 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98" y="2548039"/>
              <a:ext cx="2172680" cy="1629510"/>
            </a:xfrm>
            <a:prstGeom prst="rect">
              <a:avLst/>
            </a:prstGeom>
          </p:spPr>
        </p:pic>
        <p:pic>
          <p:nvPicPr>
            <p:cNvPr id="28" name="Picture 27" descr="areolar_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083" y="4311985"/>
              <a:ext cx="2172680" cy="1608468"/>
            </a:xfrm>
            <a:prstGeom prst="rect">
              <a:avLst/>
            </a:prstGeom>
          </p:spPr>
        </p:pic>
        <p:pic>
          <p:nvPicPr>
            <p:cNvPr id="29" name="Picture 28" descr="205402475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083" y="2548039"/>
              <a:ext cx="2172680" cy="1629510"/>
            </a:xfrm>
            <a:prstGeom prst="rect">
              <a:avLst/>
            </a:prstGeom>
          </p:spPr>
        </p:pic>
        <p:grpSp>
          <p:nvGrpSpPr>
            <p:cNvPr id="24" name="Group 23"/>
            <p:cNvGrpSpPr/>
            <p:nvPr/>
          </p:nvGrpSpPr>
          <p:grpSpPr>
            <a:xfrm>
              <a:off x="626281" y="3701454"/>
              <a:ext cx="1326989" cy="369332"/>
              <a:chOff x="843651" y="3735347"/>
              <a:chExt cx="1326989" cy="369332"/>
            </a:xfrm>
          </p:grpSpPr>
          <p:sp>
            <p:nvSpPr>
              <p:cNvPr id="18" name="Rectangle 17"/>
              <p:cNvSpPr/>
              <p:nvPr/>
            </p:nvSpPr>
            <p:spPr>
              <a:xfrm>
                <a:off x="843651" y="3735347"/>
                <a:ext cx="1179326"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17" name="TextBox 16"/>
              <p:cNvSpPr txBox="1"/>
              <p:nvPr/>
            </p:nvSpPr>
            <p:spPr>
              <a:xfrm>
                <a:off x="843651" y="3735347"/>
                <a:ext cx="1326989" cy="369332"/>
              </a:xfrm>
              <a:prstGeom prst="rect">
                <a:avLst/>
              </a:prstGeom>
              <a:noFill/>
            </p:spPr>
            <p:txBody>
              <a:bodyPr wrap="square" rtlCol="0">
                <a:spAutoFit/>
              </a:bodyPr>
              <a:lstStyle/>
              <a:p>
                <a:r>
                  <a:rPr lang="en-US" dirty="0" smtClean="0"/>
                  <a:t>Epithelial </a:t>
                </a:r>
                <a:endParaRPr lang="en-US" dirty="0"/>
              </a:p>
            </p:txBody>
          </p:sp>
        </p:grpSp>
        <p:grpSp>
          <p:nvGrpSpPr>
            <p:cNvPr id="25" name="Group 24"/>
            <p:cNvGrpSpPr/>
            <p:nvPr/>
          </p:nvGrpSpPr>
          <p:grpSpPr>
            <a:xfrm>
              <a:off x="626281" y="5435595"/>
              <a:ext cx="1179326" cy="369332"/>
              <a:chOff x="2910372" y="3685666"/>
              <a:chExt cx="1179326" cy="369332"/>
            </a:xfrm>
          </p:grpSpPr>
          <p:sp>
            <p:nvSpPr>
              <p:cNvPr id="23" name="Rectangle 22"/>
              <p:cNvSpPr/>
              <p:nvPr/>
            </p:nvSpPr>
            <p:spPr>
              <a:xfrm>
                <a:off x="2910372" y="3708896"/>
                <a:ext cx="1179326"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20" name="TextBox 19"/>
              <p:cNvSpPr txBox="1"/>
              <p:nvPr/>
            </p:nvSpPr>
            <p:spPr>
              <a:xfrm>
                <a:off x="2910372" y="3685666"/>
                <a:ext cx="1179326" cy="369332"/>
              </a:xfrm>
              <a:prstGeom prst="rect">
                <a:avLst/>
              </a:prstGeom>
              <a:noFill/>
            </p:spPr>
            <p:txBody>
              <a:bodyPr wrap="square" rtlCol="0">
                <a:spAutoFit/>
              </a:bodyPr>
              <a:lstStyle/>
              <a:p>
                <a:r>
                  <a:rPr lang="en-US" dirty="0" smtClean="0"/>
                  <a:t>  Muscle</a:t>
                </a:r>
                <a:endParaRPr lang="en-US" dirty="0"/>
              </a:p>
            </p:txBody>
          </p:sp>
        </p:grpSp>
        <p:sp>
          <p:nvSpPr>
            <p:cNvPr id="22" name="Rectangle 21"/>
            <p:cNvSpPr/>
            <p:nvPr/>
          </p:nvSpPr>
          <p:spPr>
            <a:xfrm>
              <a:off x="2931971" y="3709323"/>
              <a:ext cx="1179326"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30" name="TextBox 29"/>
            <p:cNvSpPr txBox="1"/>
            <p:nvPr/>
          </p:nvSpPr>
          <p:spPr>
            <a:xfrm>
              <a:off x="2931971" y="3709323"/>
              <a:ext cx="1179326" cy="369332"/>
            </a:xfrm>
            <a:prstGeom prst="rect">
              <a:avLst/>
            </a:prstGeom>
            <a:noFill/>
          </p:spPr>
          <p:txBody>
            <a:bodyPr wrap="square" rtlCol="0">
              <a:spAutoFit/>
            </a:bodyPr>
            <a:lstStyle/>
            <a:p>
              <a:r>
                <a:rPr lang="en-US" dirty="0" smtClean="0"/>
                <a:t>Nervous</a:t>
              </a:r>
              <a:endParaRPr lang="en-US" dirty="0"/>
            </a:p>
          </p:txBody>
        </p:sp>
        <p:sp>
          <p:nvSpPr>
            <p:cNvPr id="21" name="Rectangle 20"/>
            <p:cNvSpPr/>
            <p:nvPr/>
          </p:nvSpPr>
          <p:spPr>
            <a:xfrm>
              <a:off x="2971402" y="5435595"/>
              <a:ext cx="1311294" cy="346102"/>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31" name="TextBox 30"/>
            <p:cNvSpPr txBox="1"/>
            <p:nvPr/>
          </p:nvSpPr>
          <p:spPr>
            <a:xfrm>
              <a:off x="2971402" y="5424569"/>
              <a:ext cx="1417666" cy="369332"/>
            </a:xfrm>
            <a:prstGeom prst="rect">
              <a:avLst/>
            </a:prstGeom>
            <a:noFill/>
          </p:spPr>
          <p:txBody>
            <a:bodyPr wrap="square" rtlCol="0">
              <a:spAutoFit/>
            </a:bodyPr>
            <a:lstStyle/>
            <a:p>
              <a:r>
                <a:rPr lang="en-US" dirty="0" smtClean="0"/>
                <a:t>Connective</a:t>
              </a:r>
              <a:endParaRPr lang="en-US" dirty="0"/>
            </a:p>
          </p:txBody>
        </p:sp>
      </p:grpSp>
    </p:spTree>
    <p:extLst>
      <p:ext uri="{BB962C8B-B14F-4D97-AF65-F5344CB8AC3E}">
        <p14:creationId xmlns:p14="http://schemas.microsoft.com/office/powerpoint/2010/main" val="3536119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141160"/>
            <a:ext cx="4572000" cy="2585323"/>
          </a:xfrm>
          <a:prstGeom prst="rect">
            <a:avLst/>
          </a:prstGeom>
        </p:spPr>
        <p:txBody>
          <a:bodyPr>
            <a:spAutoFit/>
          </a:bodyPr>
          <a:lstStyle/>
          <a:p>
            <a:pPr marL="285750" indent="-285750">
              <a:buFont typeface="Arial"/>
              <a:buChar char="•"/>
            </a:pPr>
            <a:r>
              <a:rPr lang="en-US" b="1" dirty="0">
                <a:solidFill>
                  <a:srgbClr val="7E3DB2"/>
                </a:solidFill>
              </a:rPr>
              <a:t>Nervous Tissue</a:t>
            </a:r>
            <a:r>
              <a:rPr lang="en-US" dirty="0"/>
              <a:t>: Tissue that reacts to stimuli and conduct impulses to various organs that help bring a response to the stimulus</a:t>
            </a:r>
            <a:r>
              <a:rPr lang="en-US" dirty="0" smtClean="0"/>
              <a:t>.</a:t>
            </a:r>
          </a:p>
          <a:p>
            <a:pPr marL="285750" indent="-285750">
              <a:buFont typeface="Arial"/>
              <a:buChar char="•"/>
            </a:pPr>
            <a:r>
              <a:rPr lang="en-US" dirty="0" smtClean="0"/>
              <a:t>Found in the brain, spinal cord, and nerves. Cells in the Nervous </a:t>
            </a:r>
            <a:r>
              <a:rPr lang="en-US" dirty="0"/>
              <a:t>T</a:t>
            </a:r>
            <a:r>
              <a:rPr lang="en-US" dirty="0" smtClean="0"/>
              <a:t>issue communicate with electrical nerve impulses generated and carried along by neurons.</a:t>
            </a:r>
            <a:endParaRPr lang="en-US" dirty="0"/>
          </a:p>
        </p:txBody>
      </p:sp>
      <p:grpSp>
        <p:nvGrpSpPr>
          <p:cNvPr id="7" name="Group 6"/>
          <p:cNvGrpSpPr/>
          <p:nvPr/>
        </p:nvGrpSpPr>
        <p:grpSpPr>
          <a:xfrm>
            <a:off x="4368800" y="1664673"/>
            <a:ext cx="4004649" cy="4963697"/>
            <a:chOff x="4368800" y="1664673"/>
            <a:chExt cx="4004649" cy="4963697"/>
          </a:xfrm>
        </p:grpSpPr>
        <p:pic>
          <p:nvPicPr>
            <p:cNvPr id="5" name="Picture 4" descr="205402475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69" y="1664673"/>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2F2F4"/>
                </a:clrFrom>
                <a:clrTo>
                  <a:srgbClr val="F2F2F4">
                    <a:alpha val="0"/>
                  </a:srgbClr>
                </a:clrTo>
              </a:clrChange>
              <a:extLst>
                <a:ext uri="{28A0092B-C50C-407E-A947-70E740481C1C}">
                  <a14:useLocalDpi xmlns:a14="http://schemas.microsoft.com/office/drawing/2010/main" val="0"/>
                </a:ext>
              </a:extLst>
            </a:blip>
            <a:stretch>
              <a:fillRect/>
            </a:stretch>
          </p:blipFill>
          <p:spPr>
            <a:xfrm>
              <a:off x="4368800" y="3624883"/>
              <a:ext cx="4004649" cy="300348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06579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14" y="1841864"/>
            <a:ext cx="4572000" cy="2031325"/>
          </a:xfrm>
          <a:prstGeom prst="rect">
            <a:avLst/>
          </a:prstGeom>
        </p:spPr>
        <p:txBody>
          <a:bodyPr>
            <a:spAutoFit/>
          </a:bodyPr>
          <a:lstStyle/>
          <a:p>
            <a:pPr marL="285750" indent="-285750">
              <a:buFont typeface="Arial"/>
              <a:buChar char="•"/>
            </a:pPr>
            <a:r>
              <a:rPr lang="en-US" b="1" dirty="0">
                <a:solidFill>
                  <a:srgbClr val="7E3DB2"/>
                </a:solidFill>
              </a:rPr>
              <a:t>Muscle Tissue</a:t>
            </a:r>
            <a:r>
              <a:rPr lang="en-US" dirty="0"/>
              <a:t>: Soft tissue consisting of three varieties: skeletal, cardiac, and smooth muscle tissue. </a:t>
            </a:r>
            <a:endParaRPr lang="en-US" dirty="0" smtClean="0"/>
          </a:p>
          <a:p>
            <a:pPr marL="285750" indent="-285750">
              <a:buFont typeface="Arial"/>
              <a:buChar char="•"/>
            </a:pPr>
            <a:r>
              <a:rPr lang="en-US" dirty="0" smtClean="0"/>
              <a:t>Cells in the muscle tissue are able to shorten (contract) which leads to muscle contraction and, ultimately, movement of the body parts.</a:t>
            </a:r>
            <a:endParaRPr lang="en-US" dirty="0"/>
          </a:p>
        </p:txBody>
      </p:sp>
      <p:grpSp>
        <p:nvGrpSpPr>
          <p:cNvPr id="7" name="Group 6"/>
          <p:cNvGrpSpPr/>
          <p:nvPr/>
        </p:nvGrpSpPr>
        <p:grpSpPr>
          <a:xfrm>
            <a:off x="816149" y="2442028"/>
            <a:ext cx="7670800" cy="4062186"/>
            <a:chOff x="816149" y="2442028"/>
            <a:chExt cx="7670800" cy="4062186"/>
          </a:xfrm>
        </p:grpSpPr>
        <p:pic>
          <p:nvPicPr>
            <p:cNvPr id="5" name="Picture 4" descr="cardiacmuscle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55" y="2442028"/>
              <a:ext cx="2172680" cy="162951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149" y="4586514"/>
              <a:ext cx="7670800" cy="1917700"/>
            </a:xfrm>
            <a:prstGeom prst="rect">
              <a:avLst/>
            </a:prstGeom>
          </p:spPr>
        </p:pic>
      </p:grpSp>
    </p:spTree>
    <p:extLst>
      <p:ext uri="{BB962C8B-B14F-4D97-AF65-F5344CB8AC3E}">
        <p14:creationId xmlns:p14="http://schemas.microsoft.com/office/powerpoint/2010/main" val="4058775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2701</TotalTime>
  <Words>1841</Words>
  <Application>Microsoft Office PowerPoint</Application>
  <PresentationFormat>On-screen Show (4:3)</PresentationFormat>
  <Paragraphs>238</Paragraphs>
  <Slides>30</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30</vt:i4>
      </vt:variant>
    </vt:vector>
  </HeadingPairs>
  <TitlesOfParts>
    <vt:vector size="45" baseType="lpstr">
      <vt:lpstr>Aharoni</vt:lpstr>
      <vt:lpstr>American Typewriter</vt:lpstr>
      <vt:lpstr>Arial</vt:lpstr>
      <vt:lpstr>Bernard MT Condensed</vt:lpstr>
      <vt:lpstr>Calibri</vt:lpstr>
      <vt:lpstr>Chalkduster</vt:lpstr>
      <vt:lpstr>Franklin Gothic Book</vt:lpstr>
      <vt:lpstr>Franklin Gothic Medium</vt:lpstr>
      <vt:lpstr>Kristen ITC</vt:lpstr>
      <vt:lpstr>News Gothic MT</vt:lpstr>
      <vt:lpstr>Tunga</vt:lpstr>
      <vt:lpstr>Wingdings</vt:lpstr>
      <vt:lpstr>Wingdings 2</vt:lpstr>
      <vt:lpstr>Breeze</vt:lpstr>
      <vt:lpstr>Angles</vt:lpstr>
      <vt:lpstr>CELLS</vt:lpstr>
      <vt:lpstr>Where do Cells Come from?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lpstr>PowerPoint Presentation</vt:lpstr>
      <vt:lpstr>PowerPoint Presentation</vt:lpstr>
      <vt:lpstr>PowerPoint Presentation</vt:lpstr>
    </vt:vector>
  </TitlesOfParts>
  <Company>GEICO Insurance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Hummer</dc:creator>
  <cp:lastModifiedBy>Adam Mills</cp:lastModifiedBy>
  <cp:revision>85</cp:revision>
  <dcterms:created xsi:type="dcterms:W3CDTF">2014-06-03T19:00:42Z</dcterms:created>
  <dcterms:modified xsi:type="dcterms:W3CDTF">2014-06-12T20:34:15Z</dcterms:modified>
</cp:coreProperties>
</file>